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9.xml" ContentType="application/vnd.openxmlformats-officedocument.presentationml.tags+xml"/>
  <Override PartName="/ppt/tags/tag8.xml" ContentType="application/vnd.openxmlformats-officedocument.presentationml.tags+xml"/>
  <Override PartName="/ppt/tags/tag7.xml" ContentType="application/vnd.openxmlformats-officedocument.presentationml.tag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5.xml" ContentType="application/vnd.openxmlformats-officedocument.presentationml.tags+xml"/>
  <Override PartName="/ppt/tags/tag32.xml" ContentType="application/vnd.openxmlformats-officedocument.presentationml.tags+xml"/>
  <Override PartName="/ppt/tags/tag31.xml" ContentType="application/vnd.openxmlformats-officedocument.presentationml.tags+xml"/>
  <Override PartName="/ppt/tags/tag30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4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6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B841B-DFBE-4A41-81FE-D4D2F3413261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1792E-B327-4D37-9308-5EDD8B558BB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24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FBAF96-1362-4531-86F4-3F47E8196745}" type="slidenum">
              <a:rPr lang="fr-CA" smtClean="0"/>
              <a:t>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36671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7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0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8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36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31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4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8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1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6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70D33-96EF-4754-82DD-ABAA9DD3DE08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1361F-314F-47D5-8104-69B630947EE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5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4.jp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4.jp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4.jp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4.jp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4.jp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4.jp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2699792" y="0"/>
            <a:ext cx="6444208" cy="6858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+mj-l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699792" y="3573016"/>
            <a:ext cx="6444208" cy="1752600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fr-FR" sz="3000" dirty="0" smtClean="0">
                <a:latin typeface="Arial" pitchFamily="34" charset="0"/>
                <a:cs typeface="Arial" pitchFamily="34" charset="0"/>
              </a:rPr>
              <a:t>CAPRES – Les défis organisationnels posés par la CUA – Expérience </a:t>
            </a:r>
            <a:r>
              <a:rPr lang="fr-FR" sz="3000" dirty="0" err="1" smtClean="0">
                <a:latin typeface="Arial" pitchFamily="34" charset="0"/>
                <a:cs typeface="Arial" pitchFamily="34" charset="0"/>
              </a:rPr>
              <a:t>Centennial</a:t>
            </a:r>
            <a:r>
              <a:rPr lang="fr-FR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000" dirty="0" err="1" smtClean="0">
                <a:latin typeface="Arial" pitchFamily="34" charset="0"/>
                <a:cs typeface="Arial" pitchFamily="34" charset="0"/>
              </a:rPr>
              <a:t>College</a:t>
            </a:r>
            <a:endParaRPr lang="fr-FR" sz="30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fr-FR" sz="3000" dirty="0" smtClean="0">
                <a:latin typeface="Arial" pitchFamily="34" charset="0"/>
                <a:cs typeface="Arial" pitchFamily="34" charset="0"/>
              </a:rPr>
              <a:t>21 Octobre 2015</a:t>
            </a:r>
          </a:p>
          <a:p>
            <a:pPr lvl="0" algn="just"/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1174"/>
            <a:ext cx="2063951" cy="1211602"/>
          </a:xfrm>
          <a:prstGeom prst="rect">
            <a:avLst/>
          </a:prstGeom>
        </p:spPr>
      </p:pic>
      <p:sp>
        <p:nvSpPr>
          <p:cNvPr id="7" name="TextBox 6"/>
          <p:cNvSpPr txBox="1"/>
          <p:nvPr>
            <p:custDataLst>
              <p:tags r:id="rId4"/>
            </p:custDataLst>
          </p:nvPr>
        </p:nvSpPr>
        <p:spPr>
          <a:xfrm>
            <a:off x="6876256" y="5611887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3641 Prud’homme, Montréal, Québec, H4A 3H6 514-486-5533</a:t>
            </a:r>
          </a:p>
          <a:p>
            <a:r>
              <a:rPr lang="fr-F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www.centennial.qc.ca</a:t>
            </a:r>
          </a:p>
          <a:p>
            <a:r>
              <a:rPr lang="fr-F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www.centennialfoundation.ca</a:t>
            </a:r>
          </a:p>
          <a:p>
            <a:endParaRPr lang="fr-FR" sz="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03337"/>
            <a:ext cx="2304256" cy="154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4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838200" y="838200"/>
            <a:ext cx="7696200" cy="5334000"/>
          </a:xfrm>
        </p:spPr>
        <p:txBody>
          <a:bodyPr>
            <a:normAutofit fontScale="925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Pourquoi </a:t>
            </a:r>
            <a:r>
              <a:rPr lang="fr-F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avoir implanté la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2010-11 – constat que le </a:t>
            </a:r>
            <a:r>
              <a:rPr lang="fr-FR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</a:t>
            </a:r>
            <a:r>
              <a:rPr lang="fr-C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èle</a:t>
            </a:r>
            <a:r>
              <a:rPr lang="fr-C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d’aide aux étudiants au travers un centre de soutien aux étudiants: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n’était pas un modèle économiquement viable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Augmentation exponentielle des coûts de l’équipe de soutien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Une grande partie des ressources de soutien de l’école est utilisée pour combler les besoins des étudiants autres que ceux académiques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L’école se dirigeait vers une fermeture certaine</a:t>
            </a:r>
            <a:endParaRPr lang="fr-FR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 réponds pas aux besoins des étudiants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Plus d’attention portée à la formation et à l’encadrement des spécialistes embauchés qu’au développement des étudiants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rétroaction entre l’enseignant et l’étudiant est altérée par l’intervention de l’équipe de soutien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n’est pas alignée avec la mission de l’école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 étudiants réussissent leurs études, mais sans développer leur autonomie, leur résilience et les compétences requises pour devenir un apprenant pour la vie.</a:t>
            </a:r>
          </a:p>
          <a:p>
            <a:pPr marL="1257300" lvl="2" indent="-342900" algn="l">
              <a:buFont typeface="Arial" pitchFamily="34" charset="0"/>
              <a:buChar char="•"/>
            </a:pPr>
            <a:endParaRPr lang="fr-C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endParaRPr lang="fr-C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endParaRPr lang="fr-C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62" y="404664"/>
            <a:ext cx="2382810" cy="50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4" y="468719"/>
            <a:ext cx="2865407" cy="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913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219200" y="838200"/>
            <a:ext cx="6934200" cy="5334000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 </a:t>
            </a:r>
            <a:r>
              <a:rPr lang="fr-F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qui a été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fait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Période de transition	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Refonte des services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Abolition des deux niveaux de services aux étudiants pour les nouveaux étudiants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Session de rétroaction entre les enseignants et l’équipe de soutien des étudiants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Pour les cours de niveaux 100 – une heure de classe additionnelle en présence de l’enseignant et d’un spécialiste de l’équipe de soutien qui remplace l’heure de bureau de l’enseignant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Adoption et présentation de notre Vision et Mission d’établissement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Vision claire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Communication uniforme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Objectifs précis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Échéancier raisonnable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Développement professionnel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Elaboration du plan UDL par la directrice aux études et la directrice </a:t>
            </a:r>
            <a:r>
              <a:rPr lang="fr-FR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générale </a:t>
            </a:r>
            <a:endParaRPr lang="fr-FR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Une </a:t>
            </a:r>
            <a:r>
              <a:rPr lang="fr-FR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heure par semaine – rencontre avec tous les enseignants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Participation au projet chantier 3 avec McGill et 3 autres collèges et CEGEP</a:t>
            </a:r>
          </a:p>
        </p:txBody>
      </p:sp>
      <p:sp>
        <p:nvSpPr>
          <p:cNvPr id="2" name="TextBox 1"/>
          <p:cNvSpPr txBox="1"/>
          <p:nvPr>
            <p:custDataLst>
              <p:tags r:id="rId2"/>
            </p:custDataLst>
          </p:nvPr>
        </p:nvSpPr>
        <p:spPr>
          <a:xfrm>
            <a:off x="990600" y="381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62" y="404664"/>
            <a:ext cx="2382810" cy="504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4" y="468719"/>
            <a:ext cx="2865407" cy="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91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219200" y="838200"/>
            <a:ext cx="6934200" cy="5638800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 </a:t>
            </a:r>
            <a:r>
              <a:rPr lang="fr-F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qui a été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fait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Adoption du </a:t>
            </a: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modèle </a:t>
            </a:r>
            <a:r>
              <a:rPr lang="fr-C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à l’échelle du </a:t>
            </a: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collège – Année 1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Refonte des services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 seul niveau de service pour tous les étudiants – l’équipe de soutien des élèves est maintenant de 3 personnes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Pour tous les cours– une heure de classe additionnelle en présence de l’enseignant et d’un spécialiste de l’équipe de soutien qui remplace l’heure de bureau de l’enseignant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Développement professionnel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Mise en place du plan UDL par la directrice aux études et la directrice </a:t>
            </a:r>
            <a:r>
              <a:rPr lang="fr-FR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générale </a:t>
            </a:r>
            <a:endParaRPr lang="fr-FR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Revue des plans de cours, évaluations, rétroaction aux étudiants, ressources en ligne, prévisibilité et routine, etc… par la directrice des études 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Une </a:t>
            </a:r>
            <a:r>
              <a:rPr lang="fr-FR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heure par semaine – rencontre avec tous les </a:t>
            </a: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enseignants.  Des cas spécifiques sont étudiés en équipe 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Directrice des études et la directrice générale font des visites dans les classes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Rétroaction donnée à tous les enseignants</a:t>
            </a:r>
            <a:endParaRPr lang="fr-FR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RH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Discussion quant au calcul de l’heure additionnelle – enseignement ou supervision des étudiants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Impact sur la convention collective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Gestion du changement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Rencontre pour la clarification du rôle de l’enseignant – guide vs transmettre des connaissances</a:t>
            </a: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990600" y="381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62" y="404664"/>
            <a:ext cx="2382810" cy="50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4" y="468719"/>
            <a:ext cx="2865407" cy="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43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219200" y="838200"/>
            <a:ext cx="6934200" cy="56388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 </a:t>
            </a:r>
            <a:r>
              <a:rPr lang="fr-FR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qui a été 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fait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Adoption du </a:t>
            </a: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modèle </a:t>
            </a:r>
            <a:r>
              <a:rPr lang="fr-C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à l’échelle du </a:t>
            </a: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collège – Année 2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Refonte des services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 seul niveau de service pour tous les étudiants – l’équipe de soutien des élèves est maintenant de 1 personne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Pour tous les cours– une heure de classe additionnelle en présence de l’enseignant seulement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Développement professionnel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Assurance qualité et ajustement du plan UDL par la directrice aux études et la directrice </a:t>
            </a:r>
            <a:r>
              <a:rPr lang="fr-FR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générale </a:t>
            </a:r>
            <a:endParaRPr lang="fr-FR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Revue des plans de cours, évaluations, rétroaction aux enseignants par la directrice des études 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Une </a:t>
            </a:r>
            <a:r>
              <a:rPr lang="fr-FR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heure par semaine – rencontre avec tous les </a:t>
            </a: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enseignants.  Des cas spécifiques sont étudiés en équipe ou revue des politiques de </a:t>
            </a:r>
            <a:r>
              <a:rPr lang="fr-FR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Centennial</a:t>
            </a:r>
            <a:endParaRPr lang="fr-FR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Directrice des études et la directrice générale font des visites dans les classes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Rétroaction donnée à tous les enseignants</a:t>
            </a:r>
            <a:endParaRPr lang="fr-FR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RH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Gestion du changement</a:t>
            </a:r>
          </a:p>
          <a:p>
            <a:pPr marL="1714500" lvl="3" indent="-342900" algn="l"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Formation de nouveaux enseignants</a:t>
            </a: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990600" y="381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62" y="404664"/>
            <a:ext cx="2382810" cy="50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4" y="468719"/>
            <a:ext cx="2865407" cy="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24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219200" y="838200"/>
            <a:ext cx="6934200" cy="56388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Acteurs clés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Directrice générale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Recherche sur les meilleures pratiques en matière de pédagogie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Conseil d’administration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Directrice des études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Enseignants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MEESR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Acteurs de la CUA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 encore les enseignants …</a:t>
            </a:r>
            <a:endParaRPr lang="fr-FR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990600" y="381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62" y="404664"/>
            <a:ext cx="2382810" cy="50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4" y="468719"/>
            <a:ext cx="2865407" cy="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4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219200" y="838200"/>
            <a:ext cx="6934200" cy="5638800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Défis rencontrés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fr-C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manque de ressources humaines et financières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mauvaise conception des besoins des étudiants du niveau collégial (seulement 40% des élèves sortants du secondaire sont préparés pour le collégial)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Les élèves ne sont, en majorité, pas prêts à tant d’autonomie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Niveau de maturité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Accès à outrance aux outils de communication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Difficultés d’apprentissage et bagage de l’étudiant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nécessité du support des parents minimisée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Gestion du changement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culture institutionnelle à </a:t>
            </a:r>
            <a:r>
              <a:rPr lang="fr-CA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Centennial</a:t>
            </a:r>
            <a:endParaRPr lang="fr-C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Notion </a:t>
            </a:r>
            <a:r>
              <a:rPr lang="fr-CA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d’équipe supportant les étudiants</a:t>
            </a: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Transition d’une philosophie personnelle vers la réalisation de la mission de </a:t>
            </a:r>
            <a:r>
              <a:rPr lang="fr-CA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Centennial</a:t>
            </a:r>
            <a:endParaRPr lang="fr-CA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fr-CA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 où commencer – la nécessité de fournir une première ébauche de modèle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 suivi et l’évaluation que les stratégies planifiées sont mises en application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 désalignement entre le secteur de l’éducation et les données sur les meilleures pratiques en matière de pédagogie</a:t>
            </a:r>
            <a:endParaRPr lang="fr-CA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990600" y="381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62" y="404664"/>
            <a:ext cx="2382810" cy="50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4" y="468719"/>
            <a:ext cx="2865407" cy="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66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219200" y="838200"/>
            <a:ext cx="6934200" cy="56388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Où en sommes-nous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communication est grandement améliorée, mais il y a encore un sentiment de l’équipe-école versus l’administration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Objectifs fixés et compris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Exécution manque de constance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Accessibilité variable pour les étudiants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Difficulté du contrôle qualité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Encore un désalignement entre les croyances personnelles versus la mission de </a:t>
            </a:r>
            <a:r>
              <a:rPr lang="fr-CA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Centennial</a:t>
            </a:r>
            <a:endParaRPr lang="fr-CA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fr-C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Capacité d’intégrer de nouvelles technologies limitées au manque de ressources humaines, immobilières et financières</a:t>
            </a: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990600" y="381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62" y="404664"/>
            <a:ext cx="2382810" cy="5040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54" y="468719"/>
            <a:ext cx="2865407" cy="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218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7226620124A45B495122CC6F15B77" ma:contentTypeVersion="18" ma:contentTypeDescription="Crée un document." ma:contentTypeScope="" ma:versionID="ff71df6609a1472de8ceefa6eb4406b5">
  <xsd:schema xmlns:xsd="http://www.w3.org/2001/XMLSchema" xmlns:xs="http://www.w3.org/2001/XMLSchema" xmlns:p="http://schemas.microsoft.com/office/2006/metadata/properties" xmlns:ns2="54036dab-089a-47ef-864c-769806c6b291" xmlns:ns3="d59f75f7-c21d-46e7-b936-400128610902" targetNamespace="http://schemas.microsoft.com/office/2006/metadata/properties" ma:root="true" ma:fieldsID="160b8ffc944393060d1de015d6fbd114" ns2:_="" ns3:_="">
    <xsd:import namespace="54036dab-089a-47ef-864c-769806c6b291"/>
    <xsd:import namespace="d59f75f7-c21d-46e7-b936-400128610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6dab-089a-47ef-864c-769806c6b2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c6f0fb37-fd87-44bd-abce-dbf26d81b0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f75f7-c21d-46e7-b936-400128610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4ce9588-7119-4081-8371-5c3d39c6bb9d}" ma:internalName="TaxCatchAll" ma:showField="CatchAllData" ma:web="d59f75f7-c21d-46e7-b936-400128610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9f75f7-c21d-46e7-b936-400128610902" xsi:nil="true"/>
    <lcf76f155ced4ddcb4097134ff3c332f xmlns="54036dab-089a-47ef-864c-769806c6b2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A24CD19-82C1-4E0B-8BD7-B827BDE023B9}"/>
</file>

<file path=customXml/itemProps2.xml><?xml version="1.0" encoding="utf-8"?>
<ds:datastoreItem xmlns:ds="http://schemas.openxmlformats.org/officeDocument/2006/customXml" ds:itemID="{DB89CE16-2A82-4D04-B2F2-BB1958D5784D}"/>
</file>

<file path=customXml/itemProps3.xml><?xml version="1.0" encoding="utf-8"?>
<ds:datastoreItem xmlns:ds="http://schemas.openxmlformats.org/officeDocument/2006/customXml" ds:itemID="{06919F64-FEEF-4B01-A4BE-93B12C914595}"/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726</Words>
  <Application>Microsoft Office PowerPoint</Application>
  <PresentationFormat>Affichage à l'écran (4:3)</PresentationFormat>
  <Paragraphs>96</Paragraphs>
  <Slides>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Centennial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Leger</dc:creator>
  <cp:lastModifiedBy>Utilisateur</cp:lastModifiedBy>
  <cp:revision>40</cp:revision>
  <dcterms:created xsi:type="dcterms:W3CDTF">2015-10-17T17:20:44Z</dcterms:created>
  <dcterms:modified xsi:type="dcterms:W3CDTF">2022-12-13T15:31:54Z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0x0101004447226620124A45B495122CC6F15B77</vt:lpwstr>
  </property>
</Properties>
</file>