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6.xml" ContentType="application/vnd.openxmlformats-officedocument.presentationml.slide+xml"/>
  <Override PartName="/ppt/slides/slide13.xml" ContentType="application/vnd.openxmlformats-officedocument.presentationml.slide+xml"/>
  <Override PartName="/ppt/slides/slide3.xml" ContentType="application/vnd.openxmlformats-officedocument.presentationml.slide+xml"/>
  <Override PartName="/ppt/slides/slide12.xml" ContentType="application/vnd.openxmlformats-officedocument.presentationml.slide+xml"/>
  <Override PartName="/ppt/slides/slide4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5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notesSlides/notesSlide1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0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sldIdLst>
    <p:sldId id="256" r:id="rId2"/>
    <p:sldId id="257" r:id="rId3"/>
    <p:sldId id="269" r:id="rId4"/>
    <p:sldId id="271" r:id="rId5"/>
    <p:sldId id="270" r:id="rId6"/>
    <p:sldId id="260" r:id="rId7"/>
    <p:sldId id="272" r:id="rId8"/>
    <p:sldId id="273" r:id="rId9"/>
    <p:sldId id="259" r:id="rId10"/>
    <p:sldId id="261" r:id="rId11"/>
    <p:sldId id="274" r:id="rId12"/>
    <p:sldId id="276" r:id="rId13"/>
    <p:sldId id="275" r:id="rId14"/>
    <p:sldId id="258" r:id="rId15"/>
    <p:sldId id="262" r:id="rId16"/>
    <p:sldId id="268" r:id="rId1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686" autoAdjust="0"/>
  </p:normalViewPr>
  <p:slideViewPr>
    <p:cSldViewPr>
      <p:cViewPr>
        <p:scale>
          <a:sx n="67" d="100"/>
          <a:sy n="67" d="100"/>
        </p:scale>
        <p:origin x="-1620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11A4C8-72F7-4D26-A6A2-2ED522240C93}" type="datetimeFigureOut">
              <a:rPr lang="fr-CA" smtClean="0"/>
              <a:t>2022-12-12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AE88CE-231B-44A2-96A3-4ED33055A2CD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05357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E88CE-231B-44A2-96A3-4ED33055A2CD}" type="slidenum">
              <a:rPr lang="fr-CA" smtClean="0"/>
              <a:t>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06945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E88CE-231B-44A2-96A3-4ED33055A2CD}" type="slidenum">
              <a:rPr lang="fr-CA" smtClean="0"/>
              <a:t>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58024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E88CE-231B-44A2-96A3-4ED33055A2CD}" type="slidenum">
              <a:rPr lang="fr-CA" smtClean="0"/>
              <a:t>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8932539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CA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E88CE-231B-44A2-96A3-4ED33055A2CD}" type="slidenum">
              <a:rPr lang="fr-CA" smtClean="0"/>
              <a:t>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375157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E88CE-231B-44A2-96A3-4ED33055A2CD}" type="slidenum">
              <a:rPr lang="fr-CA" smtClean="0"/>
              <a:t>5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076183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fr-CA" b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E88CE-231B-44A2-96A3-4ED33055A2CD}" type="slidenum">
              <a:rPr lang="fr-CA" smtClean="0"/>
              <a:t>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803908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E88CE-231B-44A2-96A3-4ED33055A2CD}" type="slidenum">
              <a:rPr lang="fr-CA" smtClean="0"/>
              <a:t>7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6762786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E88CE-231B-44A2-96A3-4ED33055A2CD}" type="slidenum">
              <a:rPr lang="fr-CA" smtClean="0"/>
              <a:t>8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442595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E88CE-231B-44A2-96A3-4ED33055A2CD}" type="slidenum">
              <a:rPr lang="fr-CA" smtClean="0"/>
              <a:t>9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190073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E88CE-231B-44A2-96A3-4ED33055A2CD}" type="slidenum">
              <a:rPr lang="fr-CA" smtClean="0"/>
              <a:t>12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190073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E88CE-231B-44A2-96A3-4ED33055A2CD}" type="slidenum">
              <a:rPr lang="fr-CA" smtClean="0"/>
              <a:t>13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226056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E88CE-231B-44A2-96A3-4ED33055A2CD}" type="slidenum">
              <a:rPr lang="fr-CA" smtClean="0"/>
              <a:t>14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5149584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E88CE-231B-44A2-96A3-4ED33055A2CD}" type="slidenum">
              <a:rPr lang="fr-CA" smtClean="0"/>
              <a:t>15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525332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E88CE-231B-44A2-96A3-4ED33055A2CD}" type="slidenum">
              <a:rPr lang="fr-CA" smtClean="0"/>
              <a:t>16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657646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70F93-69BA-4677-960B-5008F4D1FEC8}" type="slidenum">
              <a:rPr lang="fr-CA" smtClean="0"/>
              <a:t>‹N°›</a:t>
            </a:fld>
            <a:endParaRPr lang="fr-CA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44" y="6556057"/>
            <a:ext cx="809240" cy="281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8683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A14F7-B7DB-4872-9C00-B9F0469F47FC}" type="datetimeFigureOut">
              <a:rPr lang="fr-CA" smtClean="0"/>
              <a:t>2022-12-12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70F93-69BA-4677-960B-5008F4D1FEC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899404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A14F7-B7DB-4872-9C00-B9F0469F47FC}" type="datetimeFigureOut">
              <a:rPr lang="fr-CA" smtClean="0"/>
              <a:t>2022-12-12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70F93-69BA-4677-960B-5008F4D1FEC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086342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A14F7-B7DB-4872-9C00-B9F0469F47FC}" type="datetimeFigureOut">
              <a:rPr lang="fr-CA" smtClean="0"/>
              <a:t>2022-12-12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70F93-69BA-4677-960B-5008F4D1FEC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087168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A14F7-B7DB-4872-9C00-B9F0469F47FC}" type="datetimeFigureOut">
              <a:rPr lang="fr-CA" smtClean="0"/>
              <a:t>2022-12-12</a:t>
            </a:fld>
            <a:endParaRPr lang="fr-CA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70F93-69BA-4677-960B-5008F4D1FEC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348046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A14F7-B7DB-4872-9C00-B9F0469F47FC}" type="datetimeFigureOut">
              <a:rPr lang="fr-CA" smtClean="0"/>
              <a:t>2022-12-12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70F93-69BA-4677-960B-5008F4D1FEC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84569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A14F7-B7DB-4872-9C00-B9F0469F47FC}" type="datetimeFigureOut">
              <a:rPr lang="fr-CA" smtClean="0"/>
              <a:t>2022-12-12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70F93-69BA-4677-960B-5008F4D1FEC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294082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A14F7-B7DB-4872-9C00-B9F0469F47FC}" type="datetimeFigureOut">
              <a:rPr lang="fr-CA" smtClean="0"/>
              <a:t>2022-12-12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70F93-69BA-4677-960B-5008F4D1FEC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97954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A14F7-B7DB-4872-9C00-B9F0469F47FC}" type="datetimeFigureOut">
              <a:rPr lang="fr-CA" smtClean="0"/>
              <a:t>2022-12-12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70F93-69BA-4677-960B-5008F4D1FEC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19888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A14F7-B7DB-4872-9C00-B9F0469F47FC}" type="datetimeFigureOut">
              <a:rPr lang="fr-CA" smtClean="0"/>
              <a:t>2022-12-12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70F93-69BA-4677-960B-5008F4D1FEC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03873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A14F7-B7DB-4872-9C00-B9F0469F47FC}" type="datetimeFigureOut">
              <a:rPr lang="fr-CA" smtClean="0"/>
              <a:t>2022-12-12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70F93-69BA-4677-960B-5008F4D1FEC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56972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BA14F7-B7DB-4872-9C00-B9F0469F47FC}" type="datetimeFigureOut">
              <a:rPr lang="fr-CA" smtClean="0"/>
              <a:t>2022-12-12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70F93-69BA-4677-960B-5008F4D1FEC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34860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openxmlformats.org/officeDocument/2006/relationships/hyperlink" Target="http://pedagogie.uquebec.ca/portail/repertoire/approche-programme/bibliographie-sur-lapproche-programme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emf"/><Relationship Id="rId18" Type="http://schemas.openxmlformats.org/officeDocument/2006/relationships/image" Target="../media/image31.emf"/><Relationship Id="rId3" Type="http://schemas.openxmlformats.org/officeDocument/2006/relationships/image" Target="../media/image16.emf"/><Relationship Id="rId7" Type="http://schemas.openxmlformats.org/officeDocument/2006/relationships/image" Target="../media/image20.emf"/><Relationship Id="rId12" Type="http://schemas.openxmlformats.org/officeDocument/2006/relationships/image" Target="../media/image25.emf"/><Relationship Id="rId17" Type="http://schemas.openxmlformats.org/officeDocument/2006/relationships/image" Target="../media/image30.emf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9.emf"/><Relationship Id="rId20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emf"/><Relationship Id="rId11" Type="http://schemas.openxmlformats.org/officeDocument/2006/relationships/image" Target="../media/image24.emf"/><Relationship Id="rId5" Type="http://schemas.openxmlformats.org/officeDocument/2006/relationships/image" Target="../media/image18.emf"/><Relationship Id="rId15" Type="http://schemas.openxmlformats.org/officeDocument/2006/relationships/image" Target="../media/image28.emf"/><Relationship Id="rId10" Type="http://schemas.openxmlformats.org/officeDocument/2006/relationships/image" Target="../media/image23.png"/><Relationship Id="rId19" Type="http://schemas.openxmlformats.org/officeDocument/2006/relationships/image" Target="../media/image32.emf"/><Relationship Id="rId4" Type="http://schemas.openxmlformats.org/officeDocument/2006/relationships/image" Target="../media/image17.png"/><Relationship Id="rId9" Type="http://schemas.openxmlformats.org/officeDocument/2006/relationships/image" Target="../media/image22.emf"/><Relationship Id="rId14" Type="http://schemas.openxmlformats.org/officeDocument/2006/relationships/image" Target="../media/image27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pedagogie.uquebec.ca/portail/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emf"/><Relationship Id="rId3" Type="http://schemas.openxmlformats.org/officeDocument/2006/relationships/image" Target="../media/image4.png"/><Relationship Id="rId7" Type="http://schemas.openxmlformats.org/officeDocument/2006/relationships/hyperlink" Target="http://pedagogie.uquebec.ca/portail/approche-programme/repertoire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emf"/><Relationship Id="rId5" Type="http://schemas.openxmlformats.org/officeDocument/2006/relationships/image" Target="../media/image43.png"/><Relationship Id="rId4" Type="http://schemas.openxmlformats.org/officeDocument/2006/relationships/hyperlink" Target="http://pedagogie.uquebec.ca/portail/approche-programme/guide-de-lapproche-programme-en-enseignement-superieur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josianne.basque@teluq.ca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55576" y="2045915"/>
            <a:ext cx="7772400" cy="1470025"/>
          </a:xfrm>
        </p:spPr>
        <p:txBody>
          <a:bodyPr>
            <a:normAutofit/>
          </a:bodyPr>
          <a:lstStyle/>
          <a:p>
            <a:r>
              <a:rPr lang="fr-CA" dirty="0" smtClean="0"/>
              <a:t>Le projet</a:t>
            </a:r>
            <a:br>
              <a:rPr lang="fr-CA" dirty="0" smtClean="0"/>
            </a:br>
            <a:endParaRPr lang="fr-CA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31640" y="4291012"/>
            <a:ext cx="6400800" cy="17526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fr-CA" sz="2400" dirty="0" smtClean="0">
                <a:solidFill>
                  <a:schemeClr val="tx1"/>
                </a:solidFill>
              </a:rPr>
              <a:t>Josianne Basque</a:t>
            </a:r>
          </a:p>
          <a:p>
            <a:pPr>
              <a:spcBef>
                <a:spcPts val="0"/>
              </a:spcBef>
            </a:pPr>
            <a:r>
              <a:rPr lang="fr-CA" sz="1600" dirty="0" smtClean="0">
                <a:solidFill>
                  <a:schemeClr val="tx1"/>
                </a:solidFill>
              </a:rPr>
              <a:t>Professeure en technologie éducative</a:t>
            </a:r>
          </a:p>
          <a:p>
            <a:pPr>
              <a:spcBef>
                <a:spcPts val="0"/>
              </a:spcBef>
            </a:pPr>
            <a:r>
              <a:rPr lang="fr-CA" sz="1600" dirty="0" smtClean="0">
                <a:solidFill>
                  <a:schemeClr val="tx1"/>
                </a:solidFill>
              </a:rPr>
              <a:t>Département Éducation</a:t>
            </a:r>
          </a:p>
          <a:p>
            <a:pPr>
              <a:spcBef>
                <a:spcPts val="0"/>
              </a:spcBef>
            </a:pPr>
            <a:r>
              <a:rPr lang="fr-CA" sz="1600" dirty="0" smtClean="0">
                <a:solidFill>
                  <a:schemeClr val="tx1"/>
                </a:solidFill>
              </a:rPr>
              <a:t>Centre de recherche LICEF </a:t>
            </a:r>
          </a:p>
          <a:p>
            <a:pPr>
              <a:spcBef>
                <a:spcPts val="0"/>
              </a:spcBef>
            </a:pPr>
            <a:endParaRPr lang="fr-CA" sz="1600" dirty="0" smtClean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endParaRPr lang="fr-CA" sz="2400" dirty="0" smtClean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384" y="197317"/>
            <a:ext cx="4581525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936" y="5611628"/>
            <a:ext cx="1171575" cy="407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5292080" y="245269"/>
            <a:ext cx="36140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CA" sz="1400" b="1" dirty="0">
                <a:solidFill>
                  <a:prstClr val="black"/>
                </a:solidFill>
              </a:rPr>
              <a:t>Webinaire du 24 février 2015 </a:t>
            </a:r>
            <a:endParaRPr lang="fr-CA" sz="1400" b="1" dirty="0" smtClean="0">
              <a:solidFill>
                <a:prstClr val="black"/>
              </a:solidFill>
            </a:endParaRPr>
          </a:p>
          <a:p>
            <a:pPr algn="ctr"/>
            <a:r>
              <a:rPr lang="fr-CA" sz="1400" dirty="0" smtClean="0">
                <a:solidFill>
                  <a:prstClr val="black"/>
                </a:solidFill>
                <a:ea typeface="+mj-ea"/>
                <a:cs typeface="+mj-cs"/>
              </a:rPr>
              <a:t>L’approche-programme</a:t>
            </a:r>
            <a:r>
              <a:rPr lang="fr-CA" sz="1400" dirty="0">
                <a:solidFill>
                  <a:prstClr val="black"/>
                </a:solidFill>
                <a:ea typeface="+mj-ea"/>
                <a:cs typeface="+mj-cs"/>
              </a:rPr>
              <a:t>, </a:t>
            </a:r>
            <a:r>
              <a:rPr lang="fr-CA" sz="1400" dirty="0" smtClean="0">
                <a:solidFill>
                  <a:prstClr val="black"/>
                </a:solidFill>
                <a:ea typeface="+mj-ea"/>
                <a:cs typeface="+mj-cs"/>
              </a:rPr>
              <a:t>moteur </a:t>
            </a:r>
            <a:r>
              <a:rPr lang="fr-CA" sz="1400" dirty="0">
                <a:solidFill>
                  <a:prstClr val="black"/>
                </a:solidFill>
                <a:ea typeface="+mj-ea"/>
                <a:cs typeface="+mj-cs"/>
              </a:rPr>
              <a:t>de réussite? </a:t>
            </a:r>
            <a:endParaRPr lang="fr-CA" sz="7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4383" y="2780928"/>
            <a:ext cx="3343262" cy="892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2267744" y="1844824"/>
            <a:ext cx="4831364" cy="23042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023019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139226"/>
            <a:ext cx="8476387" cy="5443644"/>
          </a:xfrm>
        </p:spPr>
        <p:txBody>
          <a:bodyPr>
            <a:normAutofit fontScale="25000" lnSpcReduction="20000"/>
          </a:bodyPr>
          <a:lstStyle/>
          <a:p>
            <a:pPr>
              <a:spcAft>
                <a:spcPts val="600"/>
              </a:spcAft>
            </a:pPr>
            <a:r>
              <a:rPr lang="fr-CA" sz="7200" dirty="0" smtClean="0"/>
              <a:t>Projet </a:t>
            </a:r>
            <a:r>
              <a:rPr lang="fr-FR" sz="7200" dirty="0" smtClean="0"/>
              <a:t>financé par le FODAR </a:t>
            </a:r>
            <a:r>
              <a:rPr lang="fr-FR" sz="4800" dirty="0" smtClean="0"/>
              <a:t>(Fonds de développement académique du </a:t>
            </a:r>
            <a:r>
              <a:rPr lang="fr-FR" sz="4800" b="1" dirty="0" smtClean="0">
                <a:solidFill>
                  <a:srgbClr val="C00000"/>
                </a:solidFill>
              </a:rPr>
              <a:t>réseau de l’Université du Québec)</a:t>
            </a:r>
            <a:r>
              <a:rPr lang="fr-CA" sz="4800" b="1" dirty="0" smtClean="0">
                <a:solidFill>
                  <a:srgbClr val="C00000"/>
                </a:solidFill>
              </a:rPr>
              <a:t> </a:t>
            </a:r>
          </a:p>
          <a:p>
            <a:pPr>
              <a:spcAft>
                <a:spcPts val="600"/>
              </a:spcAft>
            </a:pPr>
            <a:endParaRPr lang="fr-CA" sz="3700" b="1" dirty="0" smtClean="0">
              <a:solidFill>
                <a:srgbClr val="C00000"/>
              </a:solidFill>
            </a:endParaRPr>
          </a:p>
          <a:p>
            <a:pPr>
              <a:spcAft>
                <a:spcPts val="600"/>
              </a:spcAft>
            </a:pPr>
            <a:r>
              <a:rPr lang="fr-CA" sz="7200" dirty="0" smtClean="0"/>
              <a:t>Équipe du projet</a:t>
            </a:r>
            <a:endParaRPr lang="fr-CA" sz="7200" dirty="0"/>
          </a:p>
          <a:p>
            <a:pPr marL="2606675" lvl="6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fr-CA" sz="6400" b="1" dirty="0" smtClean="0">
                <a:effectLst/>
              </a:rPr>
              <a:t>Josianne Basque</a:t>
            </a:r>
            <a:r>
              <a:rPr lang="fr-CA" sz="6400" dirty="0" smtClean="0">
                <a:effectLst/>
              </a:rPr>
              <a:t>, professeure, Technologie éducative </a:t>
            </a:r>
          </a:p>
          <a:p>
            <a:pPr marL="2606675" lvl="6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fr-CA" sz="6400" b="1" dirty="0" smtClean="0"/>
              <a:t>Ginette Dumont</a:t>
            </a:r>
            <a:r>
              <a:rPr lang="fr-CA" sz="6400" dirty="0" smtClean="0"/>
              <a:t>, coordonnatrice à l’encadrement</a:t>
            </a:r>
          </a:p>
          <a:p>
            <a:pPr marL="2606675" lvl="6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fr-CA" sz="6400" b="1" dirty="0" smtClean="0"/>
              <a:t>Delia </a:t>
            </a:r>
            <a:r>
              <a:rPr lang="fr-CA" sz="6400" b="1" dirty="0"/>
              <a:t>Rogozan</a:t>
            </a:r>
            <a:r>
              <a:rPr lang="fr-CA" sz="6400" dirty="0" smtClean="0"/>
              <a:t>, agente de recherche</a:t>
            </a:r>
          </a:p>
          <a:p>
            <a:pPr marL="2606675" lvl="3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fr-CA" sz="6400" b="1" dirty="0" smtClean="0"/>
          </a:p>
          <a:p>
            <a:pPr marL="2606675" lvl="3"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CA" sz="6400" b="1" dirty="0" smtClean="0"/>
              <a:t>Sylvie Doré</a:t>
            </a:r>
            <a:r>
              <a:rPr lang="fr-CA" sz="6400" dirty="0" smtClean="0"/>
              <a:t>, professeure, Génie Mécanique</a:t>
            </a:r>
          </a:p>
          <a:p>
            <a:pPr marL="2606675" lvl="3"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fr-CA" sz="6400" dirty="0" smtClean="0"/>
          </a:p>
          <a:p>
            <a:pPr marL="2606675" lvl="3"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CA" sz="6400" b="1" dirty="0" smtClean="0"/>
              <a:t>Martine Brousseau</a:t>
            </a:r>
            <a:r>
              <a:rPr lang="fr-CA" sz="6400" dirty="0" smtClean="0"/>
              <a:t>, professeure, Ergothérapie</a:t>
            </a:r>
          </a:p>
          <a:p>
            <a:pPr marL="2606675" lvl="3"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fr-CA" sz="6400" b="1" dirty="0" smtClean="0"/>
          </a:p>
          <a:p>
            <a:pPr marL="2606675" lvl="6"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CA" sz="6400" b="1" dirty="0" smtClean="0"/>
              <a:t>Sylvie Viola</a:t>
            </a:r>
            <a:r>
              <a:rPr lang="fr-CA" sz="6400" dirty="0" smtClean="0"/>
              <a:t>, professeure, Éducation</a:t>
            </a:r>
          </a:p>
          <a:p>
            <a:pPr marL="2606675" lvl="3"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CA" sz="6400" b="1" dirty="0" smtClean="0"/>
              <a:t>		</a:t>
            </a:r>
            <a:endParaRPr lang="fr-CA" sz="6400" dirty="0" smtClean="0"/>
          </a:p>
          <a:p>
            <a:pPr marL="2606675" lvl="3"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CA" sz="6400" b="1" dirty="0" smtClean="0"/>
              <a:t>Mario Dubé</a:t>
            </a:r>
            <a:r>
              <a:rPr lang="fr-CA" sz="6400" dirty="0" smtClean="0"/>
              <a:t>, professeur, Sciences infirmières</a:t>
            </a:r>
          </a:p>
          <a:p>
            <a:pPr marL="2606675" lvl="3"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CA" sz="6400" b="1" dirty="0" smtClean="0"/>
              <a:t>Jacinthe Tardif</a:t>
            </a:r>
            <a:r>
              <a:rPr lang="fr-CA" sz="6400" dirty="0" smtClean="0"/>
              <a:t>, Chargée de cours et spécialistes en moyens et techniques d’enseignement</a:t>
            </a:r>
          </a:p>
          <a:p>
            <a:pPr marL="800100" lvl="2" indent="0">
              <a:spcBef>
                <a:spcPts val="0"/>
              </a:spcBef>
              <a:buNone/>
            </a:pPr>
            <a:endParaRPr lang="fr-CA" sz="800" dirty="0" smtClean="0"/>
          </a:p>
          <a:p>
            <a:pPr marL="800100" lvl="2" indent="0">
              <a:spcBef>
                <a:spcPts val="0"/>
              </a:spcBef>
              <a:buNone/>
            </a:pPr>
            <a:endParaRPr lang="fr-CA" sz="800" b="1" dirty="0" smtClean="0"/>
          </a:p>
          <a:p>
            <a:pPr marL="800100" lvl="2" indent="0">
              <a:spcBef>
                <a:spcPts val="0"/>
              </a:spcBef>
              <a:buNone/>
            </a:pPr>
            <a:endParaRPr lang="fr-CA" sz="800" b="1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01387"/>
            <a:ext cx="2808312" cy="749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2173" y="2304204"/>
            <a:ext cx="1171575" cy="407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2741" y="3108085"/>
            <a:ext cx="834719" cy="552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0512" y="4742860"/>
            <a:ext cx="962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0512" y="5703780"/>
            <a:ext cx="10287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9280" y="3878590"/>
            <a:ext cx="988180" cy="590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5284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143000"/>
          </a:xfrm>
        </p:spPr>
        <p:txBody>
          <a:bodyPr/>
          <a:lstStyle/>
          <a:p>
            <a:pPr algn="l"/>
            <a:r>
              <a:rPr lang="fr-CA" b="1" dirty="0" smtClean="0"/>
              <a:t>But du projet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15616" y="2996952"/>
            <a:ext cx="7200800" cy="1944216"/>
          </a:xfrm>
        </p:spPr>
        <p:txBody>
          <a:bodyPr/>
          <a:lstStyle/>
          <a:p>
            <a:pPr marL="0" indent="0" algn="ctr">
              <a:buNone/>
            </a:pPr>
            <a:r>
              <a:rPr lang="fr-CA" dirty="0" smtClean="0"/>
              <a:t>Développer un </a:t>
            </a:r>
            <a:r>
              <a:rPr lang="fr-CA" b="1" dirty="0" smtClean="0"/>
              <a:t>guide de mise en œuvre de l’approche-programme </a:t>
            </a:r>
            <a:r>
              <a:rPr lang="fr-CA" dirty="0" smtClean="0"/>
              <a:t>pour le milieu universitaire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88640"/>
            <a:ext cx="2802135" cy="746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9845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511" y="2350862"/>
            <a:ext cx="1429957" cy="207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4572" y="947406"/>
            <a:ext cx="1383354" cy="2075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612195"/>
            <a:ext cx="1358939" cy="1937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51520" y="1142746"/>
            <a:ext cx="4032448" cy="480653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" name="Rectangle 2"/>
          <p:cNvSpPr/>
          <p:nvPr/>
        </p:nvSpPr>
        <p:spPr>
          <a:xfrm>
            <a:off x="5148064" y="116632"/>
            <a:ext cx="3888432" cy="360039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" name="Rectangle 3"/>
          <p:cNvSpPr/>
          <p:nvPr/>
        </p:nvSpPr>
        <p:spPr>
          <a:xfrm>
            <a:off x="5220072" y="3933056"/>
            <a:ext cx="3816424" cy="26645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1403806"/>
            <a:ext cx="1428303" cy="2241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539552" y="301076"/>
            <a:ext cx="36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 dirty="0" smtClean="0"/>
              <a:t>Dépouillement de la documentation pertinente</a:t>
            </a:r>
            <a:endParaRPr lang="fr-CA" b="1" dirty="0"/>
          </a:p>
        </p:txBody>
      </p:sp>
      <p:sp>
        <p:nvSpPr>
          <p:cNvPr id="7" name="ZoneTexte 6"/>
          <p:cNvSpPr txBox="1"/>
          <p:nvPr/>
        </p:nvSpPr>
        <p:spPr>
          <a:xfrm>
            <a:off x="1464613" y="6228244"/>
            <a:ext cx="213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dirty="0" smtClean="0">
                <a:hlinkClick r:id="rId7"/>
              </a:rPr>
              <a:t>Bibliographie MAPES</a:t>
            </a:r>
            <a:endParaRPr lang="fr-CA" dirty="0"/>
          </a:p>
        </p:txBody>
      </p:sp>
      <p:sp>
        <p:nvSpPr>
          <p:cNvPr id="8" name="ZoneTexte 7"/>
          <p:cNvSpPr txBox="1"/>
          <p:nvPr/>
        </p:nvSpPr>
        <p:spPr>
          <a:xfrm>
            <a:off x="348623" y="1142262"/>
            <a:ext cx="38805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CA" dirty="0" smtClean="0"/>
              <a:t>Approche-programme</a:t>
            </a:r>
          </a:p>
          <a:p>
            <a:pPr algn="ctr"/>
            <a:r>
              <a:rPr lang="fr-CA" dirty="0" smtClean="0"/>
              <a:t>Approche par compétences</a:t>
            </a:r>
          </a:p>
          <a:p>
            <a:pPr algn="ctr"/>
            <a:r>
              <a:rPr lang="fr-CA" dirty="0" smtClean="0"/>
              <a:t>Pédagogie de l’enseignement supérieur</a:t>
            </a:r>
            <a:endParaRPr lang="fr-CA" dirty="0"/>
          </a:p>
        </p:txBody>
      </p:sp>
      <p:sp>
        <p:nvSpPr>
          <p:cNvPr id="9" name="ZoneTexte 8"/>
          <p:cNvSpPr txBox="1"/>
          <p:nvPr/>
        </p:nvSpPr>
        <p:spPr>
          <a:xfrm>
            <a:off x="6149099" y="4067667"/>
            <a:ext cx="1815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dirty="0" smtClean="0"/>
              <a:t>Gestion de projet</a:t>
            </a:r>
            <a:endParaRPr lang="fr-C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5908" y="2350862"/>
            <a:ext cx="1962839" cy="2261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8423" y="3154654"/>
            <a:ext cx="1808069" cy="253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ZoneTexte 9"/>
          <p:cNvSpPr txBox="1"/>
          <p:nvPr/>
        </p:nvSpPr>
        <p:spPr>
          <a:xfrm>
            <a:off x="5847199" y="116632"/>
            <a:ext cx="23980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CA" dirty="0" smtClean="0"/>
              <a:t>Design pédagogique</a:t>
            </a:r>
          </a:p>
          <a:p>
            <a:pPr algn="ctr"/>
            <a:r>
              <a:rPr lang="fr-CA" dirty="0" smtClean="0"/>
              <a:t>Ingénierie pédagogique</a:t>
            </a:r>
          </a:p>
        </p:txBody>
      </p:sp>
    </p:spTree>
    <p:extLst>
      <p:ext uri="{BB962C8B-B14F-4D97-AF65-F5344CB8AC3E}">
        <p14:creationId xmlns:p14="http://schemas.microsoft.com/office/powerpoint/2010/main" val="1478164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5060" y="2924944"/>
            <a:ext cx="1197887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6471" y="864341"/>
            <a:ext cx="1237316" cy="75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663" y="1879648"/>
            <a:ext cx="1212240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6814" y="864341"/>
            <a:ext cx="1202917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459" y="2924944"/>
            <a:ext cx="1221763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9698" y="1879648"/>
            <a:ext cx="1214404" cy="75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8061" y="864341"/>
            <a:ext cx="1249587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845" y="864341"/>
            <a:ext cx="1228491" cy="75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733" y="3982275"/>
            <a:ext cx="1238104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4033" y="5055384"/>
            <a:ext cx="1238104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459" y="5055384"/>
            <a:ext cx="1244444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147" y="3982275"/>
            <a:ext cx="1245698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2910" y="6084818"/>
            <a:ext cx="1237653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0285" y="6084818"/>
            <a:ext cx="1253385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208" y="6084818"/>
            <a:ext cx="1234118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4599" y="6084818"/>
            <a:ext cx="1243535" cy="7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4" name="Picture 20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2701" y="6084818"/>
            <a:ext cx="1279054" cy="789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5" name="Picture 21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5004"/>
            <a:ext cx="2805113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ZoneTexte 16"/>
          <p:cNvSpPr txBox="1"/>
          <p:nvPr/>
        </p:nvSpPr>
        <p:spPr>
          <a:xfrm>
            <a:off x="2899336" y="2378331"/>
            <a:ext cx="342691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2400" b="1" dirty="0" smtClean="0"/>
              <a:t>Recueil de réflexions et témoignages</a:t>
            </a:r>
          </a:p>
          <a:p>
            <a:pPr algn="ctr"/>
            <a:endParaRPr lang="fr-CA" b="1" dirty="0" smtClean="0"/>
          </a:p>
          <a:p>
            <a:pPr algn="ctr"/>
            <a:r>
              <a:rPr lang="fr-CA" dirty="0" smtClean="0"/>
              <a:t>Professeurs</a:t>
            </a:r>
          </a:p>
          <a:p>
            <a:pPr algn="ctr"/>
            <a:r>
              <a:rPr lang="fr-CA" dirty="0" smtClean="0"/>
              <a:t>Gestionnaires</a:t>
            </a:r>
            <a:endParaRPr lang="fr-CA" dirty="0"/>
          </a:p>
          <a:p>
            <a:pPr algn="ctr"/>
            <a:r>
              <a:rPr lang="fr-CA" dirty="0"/>
              <a:t>Conseillers pédagogiques</a:t>
            </a:r>
          </a:p>
          <a:p>
            <a:pPr algn="ctr"/>
            <a:r>
              <a:rPr lang="fr-CA" dirty="0" smtClean="0"/>
              <a:t>Étudiants</a:t>
            </a:r>
          </a:p>
          <a:p>
            <a:pPr algn="ctr"/>
            <a:r>
              <a:rPr lang="fr-CA" dirty="0" smtClean="0"/>
              <a:t>Autres intervenants pédagogiques</a:t>
            </a:r>
          </a:p>
          <a:p>
            <a:endParaRPr lang="fr-CA" dirty="0"/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6929090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9552" y="1916832"/>
            <a:ext cx="8064896" cy="46085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CA" sz="2400" b="1" dirty="0" smtClean="0"/>
              <a:t>Une démarche d'</a:t>
            </a:r>
            <a:r>
              <a:rPr lang="fr-CA" sz="2400" b="1" dirty="0" smtClean="0">
                <a:solidFill>
                  <a:srgbClr val="C00000"/>
                </a:solidFill>
              </a:rPr>
              <a:t>ingénierie pédagogique </a:t>
            </a:r>
          </a:p>
          <a:p>
            <a:pPr marL="0" indent="0">
              <a:buNone/>
            </a:pPr>
            <a:r>
              <a:rPr lang="fr-CA" sz="2400" b="1" dirty="0" smtClean="0"/>
              <a:t>…visant à assurer la </a:t>
            </a:r>
            <a:r>
              <a:rPr lang="fr-CA" sz="2400" b="1" dirty="0" smtClean="0">
                <a:solidFill>
                  <a:srgbClr val="C00000"/>
                </a:solidFill>
              </a:rPr>
              <a:t>cohérence</a:t>
            </a:r>
            <a:r>
              <a:rPr lang="fr-CA" sz="2400" b="1" dirty="0" smtClean="0"/>
              <a:t> et l'</a:t>
            </a:r>
            <a:r>
              <a:rPr lang="fr-CA" sz="2400" b="1" dirty="0" smtClean="0">
                <a:solidFill>
                  <a:srgbClr val="C00000"/>
                </a:solidFill>
              </a:rPr>
              <a:t>harmonisation </a:t>
            </a:r>
            <a:r>
              <a:rPr lang="fr-CA" sz="2400" b="1" dirty="0" smtClean="0"/>
              <a:t>au sein et entre les différentes </a:t>
            </a:r>
            <a:r>
              <a:rPr lang="fr-CA" sz="2400" b="1" dirty="0" smtClean="0">
                <a:solidFill>
                  <a:srgbClr val="0070C0"/>
                </a:solidFill>
              </a:rPr>
              <a:t>composantes</a:t>
            </a:r>
            <a:r>
              <a:rPr lang="fr-CA" sz="2400" b="1" dirty="0" smtClean="0"/>
              <a:t> d'un programme d'études </a:t>
            </a:r>
          </a:p>
          <a:p>
            <a:pPr marL="0" indent="0">
              <a:buNone/>
            </a:pPr>
            <a:endParaRPr lang="fr-CA" sz="2400" b="1" dirty="0"/>
          </a:p>
          <a:p>
            <a:pPr marL="0" indent="0">
              <a:buNone/>
            </a:pPr>
            <a:endParaRPr lang="fr-CA" sz="2400" b="1" dirty="0" smtClean="0"/>
          </a:p>
          <a:p>
            <a:pPr marL="0" indent="0">
              <a:buNone/>
            </a:pPr>
            <a:endParaRPr lang="fr-CA" sz="2400" b="1" dirty="0"/>
          </a:p>
          <a:p>
            <a:pPr marL="0" indent="0">
              <a:buNone/>
            </a:pPr>
            <a:endParaRPr lang="fr-CA" sz="2400" b="1" dirty="0" smtClean="0"/>
          </a:p>
          <a:p>
            <a:pPr marL="0" indent="0">
              <a:buNone/>
            </a:pPr>
            <a:endParaRPr lang="fr-CA" sz="2400" b="1" dirty="0" smtClean="0"/>
          </a:p>
          <a:p>
            <a:pPr marL="0" indent="0">
              <a:buNone/>
            </a:pPr>
            <a:r>
              <a:rPr lang="fr-CA" sz="2400" b="1" dirty="0" smtClean="0"/>
              <a:t>…afin de favoriser l'</a:t>
            </a:r>
            <a:r>
              <a:rPr lang="fr-CA" sz="2400" b="1" dirty="0" smtClean="0">
                <a:solidFill>
                  <a:srgbClr val="C00000"/>
                </a:solidFill>
              </a:rPr>
              <a:t>intégration des apprentissages </a:t>
            </a:r>
            <a:r>
              <a:rPr lang="fr-CA" sz="2400" b="1" dirty="0" smtClean="0"/>
              <a:t>chez l'étudiant tout au long de son parcours d'étude</a:t>
            </a:r>
            <a:endParaRPr lang="fr-CA" sz="2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01387"/>
            <a:ext cx="3343262" cy="892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344618"/>
            <a:ext cx="3496618" cy="2027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486883" y="274507"/>
            <a:ext cx="32403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400" b="1" dirty="0" smtClean="0"/>
              <a:t>Définition de l’approche-programme</a:t>
            </a:r>
            <a:endParaRPr lang="fr-CA" sz="2400" b="1" dirty="0"/>
          </a:p>
        </p:txBody>
      </p:sp>
    </p:spTree>
    <p:extLst>
      <p:ext uri="{BB962C8B-B14F-4D97-AF65-F5344CB8AC3E}">
        <p14:creationId xmlns:p14="http://schemas.microsoft.com/office/powerpoint/2010/main" val="22997754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340768"/>
            <a:ext cx="8136904" cy="5034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01387"/>
            <a:ext cx="3343262" cy="892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76672"/>
            <a:ext cx="371316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03735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01387"/>
            <a:ext cx="3343262" cy="892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76672"/>
            <a:ext cx="371316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066" y="1196752"/>
            <a:ext cx="8282136" cy="5096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04988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01387"/>
            <a:ext cx="3343262" cy="892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611560" y="441554"/>
            <a:ext cx="3617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 dirty="0" smtClean="0"/>
              <a:t>Démarche d’ingénierie pédagogique</a:t>
            </a:r>
            <a:endParaRPr lang="fr-CA" b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96752"/>
            <a:ext cx="8375085" cy="518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7046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78180"/>
            <a:ext cx="3055230" cy="815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892835"/>
            <a:ext cx="8781568" cy="5836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683568" y="201385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 dirty="0" smtClean="0"/>
              <a:t>Une démarche impliquant plusieurs parties prenantes</a:t>
            </a:r>
            <a:endParaRPr lang="fr-CA" b="1" dirty="0"/>
          </a:p>
        </p:txBody>
      </p:sp>
    </p:spTree>
    <p:extLst>
      <p:ext uri="{BB962C8B-B14F-4D97-AF65-F5344CB8AC3E}">
        <p14:creationId xmlns:p14="http://schemas.microsoft.com/office/powerpoint/2010/main" val="31958877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48167"/>
            <a:ext cx="3343262" cy="892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76672"/>
            <a:ext cx="371316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35" y="1124744"/>
            <a:ext cx="9142909" cy="5574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73752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01387"/>
            <a:ext cx="3343262" cy="892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611560" y="441554"/>
            <a:ext cx="3617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 dirty="0" smtClean="0"/>
              <a:t>Démarche d’ingénierie pédagogique</a:t>
            </a:r>
            <a:endParaRPr lang="fr-CA" b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96752"/>
            <a:ext cx="8375085" cy="518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75790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48167"/>
            <a:ext cx="3343262" cy="892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76672"/>
            <a:ext cx="371316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798" y="1340768"/>
            <a:ext cx="8084592" cy="5168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6209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3088"/>
            <a:ext cx="9144000" cy="341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2519772" y="533957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sz="2000" dirty="0">
                <a:hlinkClick r:id="rId4"/>
              </a:rPr>
              <a:t>http://pedagogie.uquebec.ca/portail</a:t>
            </a:r>
            <a:r>
              <a:rPr lang="fr-CA" sz="2000" dirty="0" smtClean="0">
                <a:hlinkClick r:id="rId4"/>
              </a:rPr>
              <a:t>/</a:t>
            </a:r>
            <a:r>
              <a:rPr lang="fr-CA" sz="2000" dirty="0" smtClean="0"/>
              <a:t> </a:t>
            </a:r>
            <a:endParaRPr lang="fr-CA" sz="2000" dirty="0"/>
          </a:p>
        </p:txBody>
      </p:sp>
      <p:sp>
        <p:nvSpPr>
          <p:cNvPr id="2" name="Rectangle 1"/>
          <p:cNvSpPr/>
          <p:nvPr/>
        </p:nvSpPr>
        <p:spPr>
          <a:xfrm>
            <a:off x="2483768" y="3639312"/>
            <a:ext cx="1224136" cy="21602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" name="Rectangle 2"/>
          <p:cNvSpPr/>
          <p:nvPr/>
        </p:nvSpPr>
        <p:spPr>
          <a:xfrm>
            <a:off x="2483768" y="3861048"/>
            <a:ext cx="2664296" cy="8640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75929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1541842"/>
            <a:ext cx="7920880" cy="41764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CA" dirty="0" smtClean="0"/>
              <a:t>Fiche de chaque activité </a:t>
            </a:r>
            <a:r>
              <a:rPr lang="fr-CA" sz="2800" b="1" dirty="0" smtClean="0">
                <a:solidFill>
                  <a:srgbClr val="C00000"/>
                </a:solidFill>
              </a:rPr>
              <a:t>(24)</a:t>
            </a:r>
            <a:endParaRPr lang="fr-CA" sz="2800" b="1" dirty="0">
              <a:solidFill>
                <a:srgbClr val="C00000"/>
              </a:solidFill>
            </a:endParaRPr>
          </a:p>
          <a:p>
            <a:r>
              <a:rPr lang="fr-CA" sz="2400" dirty="0" smtClean="0"/>
              <a:t>Description</a:t>
            </a:r>
          </a:p>
          <a:p>
            <a:r>
              <a:rPr lang="fr-CA" sz="2400" dirty="0" smtClean="0"/>
              <a:t>Ressources pour réaliser l’activité  </a:t>
            </a:r>
            <a:r>
              <a:rPr lang="fr-CA" sz="2400" b="1" dirty="0" smtClean="0">
                <a:solidFill>
                  <a:srgbClr val="C00000"/>
                </a:solidFill>
              </a:rPr>
              <a:t>(157) </a:t>
            </a:r>
          </a:p>
          <a:p>
            <a:r>
              <a:rPr lang="fr-CA" sz="2400" dirty="0" smtClean="0"/>
              <a:t>Conseils</a:t>
            </a:r>
            <a:r>
              <a:rPr lang="fr-CA" sz="2400" dirty="0"/>
              <a:t> </a:t>
            </a:r>
            <a:r>
              <a:rPr lang="fr-CA" sz="2400" b="1" dirty="0" smtClean="0">
                <a:solidFill>
                  <a:srgbClr val="C00000"/>
                </a:solidFill>
              </a:rPr>
              <a:t>(68)</a:t>
            </a:r>
          </a:p>
          <a:p>
            <a:r>
              <a:rPr lang="fr-CA" sz="2400" dirty="0" smtClean="0"/>
              <a:t>Schéma </a:t>
            </a:r>
            <a:r>
              <a:rPr lang="fr-CA" sz="2400" dirty="0"/>
              <a:t>graphique</a:t>
            </a:r>
          </a:p>
          <a:p>
            <a:r>
              <a:rPr lang="fr-CA" sz="2400" dirty="0"/>
              <a:t>É</a:t>
            </a:r>
            <a:r>
              <a:rPr lang="fr-CA" sz="2400" dirty="0" smtClean="0"/>
              <a:t>léments de documentation</a:t>
            </a:r>
            <a:endParaRPr lang="fr-CA" sz="2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01387"/>
            <a:ext cx="3343262" cy="892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2990850" cy="904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95536" y="785093"/>
            <a:ext cx="2990850" cy="19563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9" name="ZoneTexte 8"/>
          <p:cNvSpPr txBox="1"/>
          <p:nvPr/>
        </p:nvSpPr>
        <p:spPr>
          <a:xfrm>
            <a:off x="6328985" y="1454119"/>
            <a:ext cx="2520281" cy="258532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CA" dirty="0" smtClean="0"/>
              <a:t>Textes (explications, exemples)</a:t>
            </a:r>
          </a:p>
          <a:p>
            <a:r>
              <a:rPr lang="fr-CA" dirty="0" smtClean="0"/>
              <a:t>Gabarits de travail</a:t>
            </a:r>
          </a:p>
          <a:p>
            <a:r>
              <a:rPr lang="fr-CA" dirty="0" smtClean="0"/>
              <a:t>Capsules vidéo</a:t>
            </a:r>
          </a:p>
          <a:p>
            <a:r>
              <a:rPr lang="fr-CA" dirty="0" smtClean="0"/>
              <a:t>Présentations PPT</a:t>
            </a:r>
          </a:p>
          <a:p>
            <a:r>
              <a:rPr lang="fr-CA" dirty="0" smtClean="0"/>
              <a:t>Publications</a:t>
            </a:r>
          </a:p>
          <a:p>
            <a:r>
              <a:rPr lang="fr-CA" dirty="0" smtClean="0"/>
              <a:t>Logiciel G-MOT</a:t>
            </a:r>
          </a:p>
          <a:p>
            <a:r>
              <a:rPr lang="fr-CA" dirty="0" smtClean="0"/>
              <a:t>Glossaire</a:t>
            </a:r>
          </a:p>
          <a:p>
            <a:r>
              <a:rPr lang="fr-CA" dirty="0" smtClean="0"/>
              <a:t>Bibliographie</a:t>
            </a:r>
          </a:p>
        </p:txBody>
      </p:sp>
      <p:cxnSp>
        <p:nvCxnSpPr>
          <p:cNvPr id="14" name="Connecteur droit avec flèche 13"/>
          <p:cNvCxnSpPr/>
          <p:nvPr/>
        </p:nvCxnSpPr>
        <p:spPr>
          <a:xfrm>
            <a:off x="5754396" y="2775208"/>
            <a:ext cx="504056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lèche vers le bas 5"/>
          <p:cNvSpPr/>
          <p:nvPr/>
        </p:nvSpPr>
        <p:spPr>
          <a:xfrm>
            <a:off x="7344820" y="4039442"/>
            <a:ext cx="488609" cy="53895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323" y="4635249"/>
            <a:ext cx="4686677" cy="22048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762" y="5069087"/>
            <a:ext cx="2990847" cy="86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997904" y="5737689"/>
            <a:ext cx="2990850" cy="19563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01185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552" y="501317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CA" dirty="0" smtClean="0">
                <a:hlinkClick r:id="rId3"/>
              </a:rPr>
              <a:t>josianne.basque@teluq.ca</a:t>
            </a:r>
            <a:r>
              <a:rPr lang="fr-CA" dirty="0" smtClean="0"/>
              <a:t/>
            </a:r>
            <a:br>
              <a:rPr lang="fr-CA" dirty="0" smtClean="0"/>
            </a:br>
            <a:r>
              <a:rPr lang="fr-CA" dirty="0" smtClean="0"/>
              <a:t>ww.teluq.ca/jbasque   </a:t>
            </a:r>
            <a:endParaRPr lang="fr-CA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04664"/>
            <a:ext cx="3810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4030024" y="4214664"/>
            <a:ext cx="10839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800" dirty="0" smtClean="0"/>
              <a:t>Freedigitalphotos.net</a:t>
            </a:r>
            <a:endParaRPr lang="fr-CA" sz="800" dirty="0"/>
          </a:p>
        </p:txBody>
      </p:sp>
    </p:spTree>
    <p:extLst>
      <p:ext uri="{BB962C8B-B14F-4D97-AF65-F5344CB8AC3E}">
        <p14:creationId xmlns:p14="http://schemas.microsoft.com/office/powerpoint/2010/main" val="68419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447226620124A45B495122CC6F15B77" ma:contentTypeVersion="18" ma:contentTypeDescription="Crée un document." ma:contentTypeScope="" ma:versionID="ff71df6609a1472de8ceefa6eb4406b5">
  <xsd:schema xmlns:xsd="http://www.w3.org/2001/XMLSchema" xmlns:xs="http://www.w3.org/2001/XMLSchema" xmlns:p="http://schemas.microsoft.com/office/2006/metadata/properties" xmlns:ns2="54036dab-089a-47ef-864c-769806c6b291" xmlns:ns3="d59f75f7-c21d-46e7-b936-400128610902" targetNamespace="http://schemas.microsoft.com/office/2006/metadata/properties" ma:root="true" ma:fieldsID="160b8ffc944393060d1de015d6fbd114" ns2:_="" ns3:_="">
    <xsd:import namespace="54036dab-089a-47ef-864c-769806c6b291"/>
    <xsd:import namespace="d59f75f7-c21d-46e7-b936-40012861090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036dab-089a-47ef-864c-769806c6b2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Balises d’images" ma:readOnly="false" ma:fieldId="{5cf76f15-5ced-4ddc-b409-7134ff3c332f}" ma:taxonomyMulti="true" ma:sspId="c6f0fb37-fd87-44bd-abce-dbf26d81b0b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1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9f75f7-c21d-46e7-b936-40012861090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a4ce9588-7119-4081-8371-5c3d39c6bb9d}" ma:internalName="TaxCatchAll" ma:showField="CatchAllData" ma:web="d59f75f7-c21d-46e7-b936-40012861090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59f75f7-c21d-46e7-b936-400128610902" xsi:nil="true"/>
    <lcf76f155ced4ddcb4097134ff3c332f xmlns="54036dab-089a-47ef-864c-769806c6b29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244E5E7-8EA7-45BB-B842-B7C306C0BE65}"/>
</file>

<file path=customXml/itemProps2.xml><?xml version="1.0" encoding="utf-8"?>
<ds:datastoreItem xmlns:ds="http://schemas.openxmlformats.org/officeDocument/2006/customXml" ds:itemID="{A315B3D7-6A86-4710-ACDB-49C5BCDE32BA}"/>
</file>

<file path=customXml/itemProps3.xml><?xml version="1.0" encoding="utf-8"?>
<ds:datastoreItem xmlns:ds="http://schemas.openxmlformats.org/officeDocument/2006/customXml" ds:itemID="{DFC0F9EF-DC73-43D4-A692-B478ABDFBF43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475</TotalTime>
  <Words>248</Words>
  <Application>Microsoft Office PowerPoint</Application>
  <PresentationFormat>Affichage à l'écran (4:3)</PresentationFormat>
  <Paragraphs>83</Paragraphs>
  <Slides>16</Slides>
  <Notes>14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17" baseType="lpstr">
      <vt:lpstr>Thème Office</vt:lpstr>
      <vt:lpstr>Le projet </vt:lpstr>
      <vt:lpstr>Présentation PowerPoint</vt:lpstr>
      <vt:lpstr>But du projet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josianne.basque@teluq.ca ww.teluq.ca/jbasque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L’approche-programme,  moteur de réussite?</dc:title>
  <dc:creator>josianne</dc:creator>
  <cp:lastModifiedBy>Utilisateur</cp:lastModifiedBy>
  <cp:revision>53</cp:revision>
  <dcterms:created xsi:type="dcterms:W3CDTF">2016-02-21T20:42:15Z</dcterms:created>
  <dcterms:modified xsi:type="dcterms:W3CDTF">2022-12-13T01:12:06Z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0x0101004447226620124A45B495122CC6F15B77</vt:lpwstr>
  </property>
</Properties>
</file>