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1.xml" ContentType="application/vnd.openxmlformats-officedocument.presentationml.tags+xml"/>
  <Override PartName="/ppt/tags/tag4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1.xml" ContentType="application/vnd.openxmlformats-officedocument.presentationml.tags+xml"/>
  <Override PartName="/ppt/tags/tag10.xml" ContentType="application/vnd.openxmlformats-officedocument.presentationml.tags+xml"/>
  <Override PartName="/ppt/tags/tag7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>
        <p:scale>
          <a:sx n="84" d="100"/>
          <a:sy n="84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3BAD3-80B0-41DB-B8D4-956A1D228F9D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02671-1BB7-4F22-B881-F4853802BB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8D9D8-C89D-40FB-9F12-FED79B5D3272}" type="slidenum">
              <a:rPr lang="fr-CA" smtClean="0"/>
              <a:pPr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63102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20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28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2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0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9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7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2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10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0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90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152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F28DA-3F5B-4565-91D8-10583F5713BA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B1DA1-CC82-4EF9-BAF6-66280364A2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notesSlide" Target="../notesSlides/notesSlide1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>
            <p:custDataLst>
              <p:tags r:id="rId1"/>
            </p:custDataLst>
          </p:nvPr>
        </p:nvSpPr>
        <p:spPr>
          <a:xfrm>
            <a:off x="2279576" y="2267754"/>
            <a:ext cx="3528392" cy="137727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CA" b="1" cap="small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Environnement scolaire</a:t>
            </a:r>
          </a:p>
          <a:p>
            <a:pPr algn="ctr"/>
            <a:r>
              <a:rPr lang="fr-C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(ex.: </a:t>
            </a:r>
            <a:r>
              <a:rPr lang="fr-CA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attitudes, comportements et gestion de classe des enseignants)</a:t>
            </a:r>
            <a:endParaRPr lang="fr-CA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à coins arrondis 5"/>
          <p:cNvSpPr/>
          <p:nvPr>
            <p:custDataLst>
              <p:tags r:id="rId2"/>
            </p:custDataLst>
          </p:nvPr>
        </p:nvSpPr>
        <p:spPr>
          <a:xfrm>
            <a:off x="6355452" y="4035926"/>
            <a:ext cx="3528392" cy="122413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CA" b="1" cap="small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Émotions</a:t>
            </a:r>
          </a:p>
          <a:p>
            <a:pPr algn="ctr"/>
            <a:r>
              <a:rPr lang="fr-C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(ex.: crainte et peur de ne pas réussir, plaisir face à la tâche)</a:t>
            </a:r>
          </a:p>
        </p:txBody>
      </p:sp>
      <p:sp>
        <p:nvSpPr>
          <p:cNvPr id="7" name="Rectangle à coins arrondis 6"/>
          <p:cNvSpPr/>
          <p:nvPr>
            <p:custDataLst>
              <p:tags r:id="rId3"/>
            </p:custDataLst>
          </p:nvPr>
        </p:nvSpPr>
        <p:spPr>
          <a:xfrm>
            <a:off x="2279576" y="4035926"/>
            <a:ext cx="3528392" cy="126528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CA" b="1" cap="small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Comportements</a:t>
            </a:r>
          </a:p>
          <a:p>
            <a:pPr algn="ctr"/>
            <a:r>
              <a:rPr lang="fr-C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(ex.: engagement dans la tâche, demande d’aide)</a:t>
            </a:r>
          </a:p>
        </p:txBody>
      </p:sp>
      <p:sp>
        <p:nvSpPr>
          <p:cNvPr id="8" name="Rectangle à coins arrondis 7"/>
          <p:cNvSpPr/>
          <p:nvPr>
            <p:custDataLst>
              <p:tags r:id="rId4"/>
            </p:custDataLst>
          </p:nvPr>
        </p:nvSpPr>
        <p:spPr>
          <a:xfrm>
            <a:off x="6384032" y="2271172"/>
            <a:ext cx="3528392" cy="137385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CA" b="1" cap="small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Processus cognitifs</a:t>
            </a:r>
          </a:p>
          <a:p>
            <a:pPr algn="ctr"/>
            <a:r>
              <a:rPr lang="fr-C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(ex.: discours interne, sentiment </a:t>
            </a:r>
            <a:r>
              <a:rPr lang="fr-CA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d’efficacité </a:t>
            </a:r>
            <a:r>
              <a:rPr lang="fr-CA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 étudiants)</a:t>
            </a:r>
            <a:endParaRPr lang="fr-CA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Connecteur droit avec flèche 8"/>
          <p:cNvCxnSpPr/>
          <p:nvPr>
            <p:custDataLst>
              <p:tags r:id="rId5"/>
            </p:custDataLst>
          </p:nvPr>
        </p:nvCxnSpPr>
        <p:spPr>
          <a:xfrm>
            <a:off x="5851627" y="2958098"/>
            <a:ext cx="518849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>
            <p:custDataLst>
              <p:tags r:id="rId6"/>
            </p:custDataLst>
          </p:nvPr>
        </p:nvCxnSpPr>
        <p:spPr>
          <a:xfrm>
            <a:off x="5807968" y="4715408"/>
            <a:ext cx="547484" cy="0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>
            <p:custDataLst>
              <p:tags r:id="rId7"/>
            </p:custDataLst>
          </p:nvPr>
        </p:nvCxnSpPr>
        <p:spPr>
          <a:xfrm>
            <a:off x="3935760" y="3639304"/>
            <a:ext cx="0" cy="360040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>
            <p:custDataLst>
              <p:tags r:id="rId8"/>
            </p:custDataLst>
          </p:nvPr>
        </p:nvCxnSpPr>
        <p:spPr>
          <a:xfrm>
            <a:off x="7896200" y="3675886"/>
            <a:ext cx="0" cy="360040"/>
          </a:xfrm>
          <a:prstGeom prst="straightConnector1">
            <a:avLst/>
          </a:prstGeom>
          <a:ln w="19050">
            <a:solidFill>
              <a:srgbClr val="C0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>
            <p:custDataLst>
              <p:tags r:id="rId9"/>
            </p:custDataLst>
          </p:nvPr>
        </p:nvCxnSpPr>
        <p:spPr>
          <a:xfrm>
            <a:off x="8180206" y="3664535"/>
            <a:ext cx="0" cy="401186"/>
          </a:xfrm>
          <a:prstGeom prst="straightConnector1">
            <a:avLst/>
          </a:prstGeom>
          <a:ln w="19050">
            <a:solidFill>
              <a:srgbClr val="C0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>
            <p:custDataLst>
              <p:tags r:id="rId10"/>
            </p:custDataLst>
          </p:nvPr>
        </p:nvCxnSpPr>
        <p:spPr>
          <a:xfrm>
            <a:off x="5851627" y="4539982"/>
            <a:ext cx="518849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/>
          <p:cNvGrpSpPr/>
          <p:nvPr>
            <p:custDataLst>
              <p:tags r:id="rId11"/>
            </p:custDataLst>
          </p:nvPr>
        </p:nvGrpSpPr>
        <p:grpSpPr>
          <a:xfrm>
            <a:off x="1524000" y="0"/>
            <a:ext cx="9144000" cy="1484784"/>
            <a:chOff x="0" y="0"/>
            <a:chExt cx="9144000" cy="1484784"/>
          </a:xfrm>
        </p:grpSpPr>
        <p:sp>
          <p:nvSpPr>
            <p:cNvPr id="18" name="Rectangle 17"/>
            <p:cNvSpPr/>
            <p:nvPr/>
          </p:nvSpPr>
          <p:spPr>
            <a:xfrm>
              <a:off x="0" y="0"/>
              <a:ext cx="9144000" cy="105273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9" name="Bande diagonale 18"/>
            <p:cNvSpPr/>
            <p:nvPr/>
          </p:nvSpPr>
          <p:spPr>
            <a:xfrm>
              <a:off x="0" y="0"/>
              <a:ext cx="9126252" cy="1484784"/>
            </a:xfrm>
            <a:prstGeom prst="diagStrip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solidFill>
                  <a:schemeClr val="tx1"/>
                </a:solidFill>
              </a:endParaRPr>
            </a:p>
          </p:txBody>
        </p:sp>
      </p:grpSp>
      <p:sp>
        <p:nvSpPr>
          <p:cNvPr id="20" name="ZoneTexte 19"/>
          <p:cNvSpPr txBox="1"/>
          <p:nvPr>
            <p:custDataLst>
              <p:tags r:id="rId12"/>
            </p:custDataLst>
          </p:nvPr>
        </p:nvSpPr>
        <p:spPr>
          <a:xfrm>
            <a:off x="1646555" y="281046"/>
            <a:ext cx="8928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cycle de l’engagement et du désengagement</a:t>
            </a:r>
            <a:endParaRPr lang="fr-CA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/>
          <p:cNvSpPr txBox="1"/>
          <p:nvPr>
            <p:custDataLst>
              <p:tags r:id="rId13"/>
            </p:custDataLst>
          </p:nvPr>
        </p:nvSpPr>
        <p:spPr>
          <a:xfrm>
            <a:off x="2567608" y="1340769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>
                <a:latin typeface="Arial" pitchFamily="34" charset="0"/>
                <a:cs typeface="Arial" pitchFamily="34" charset="0"/>
              </a:rPr>
              <a:t>Comment interagissent les processus cognitifs, les émotions et les comportements?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2135560" y="5589241"/>
            <a:ext cx="61926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>
                <a:latin typeface="Arial" pitchFamily="34" charset="0"/>
                <a:cs typeface="Arial" pitchFamily="34" charset="0"/>
              </a:rPr>
              <a:t>Adapté de Nelson, </a:t>
            </a:r>
            <a:r>
              <a:rPr lang="fr-CA" sz="1400" dirty="0" err="1">
                <a:latin typeface="Arial" pitchFamily="34" charset="0"/>
                <a:cs typeface="Arial" pitchFamily="34" charset="0"/>
              </a:rPr>
              <a:t>Finch</a:t>
            </a:r>
            <a:r>
              <a:rPr lang="fr-CA" sz="1400" dirty="0">
                <a:latin typeface="Arial" pitchFamily="34" charset="0"/>
                <a:cs typeface="Arial" pitchFamily="34" charset="0"/>
              </a:rPr>
              <a:t> &amp; Ghee (2006)</a:t>
            </a:r>
          </a:p>
        </p:txBody>
      </p:sp>
    </p:spTree>
    <p:extLst>
      <p:ext uri="{BB962C8B-B14F-4D97-AF65-F5344CB8AC3E}">
        <p14:creationId xmlns:p14="http://schemas.microsoft.com/office/powerpoint/2010/main" val="382161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47226620124A45B495122CC6F15B77" ma:contentTypeVersion="18" ma:contentTypeDescription="Crée un document." ma:contentTypeScope="" ma:versionID="ff71df6609a1472de8ceefa6eb4406b5">
  <xsd:schema xmlns:xsd="http://www.w3.org/2001/XMLSchema" xmlns:xs="http://www.w3.org/2001/XMLSchema" xmlns:p="http://schemas.microsoft.com/office/2006/metadata/properties" xmlns:ns2="54036dab-089a-47ef-864c-769806c6b291" xmlns:ns3="d59f75f7-c21d-46e7-b936-400128610902" targetNamespace="http://schemas.microsoft.com/office/2006/metadata/properties" ma:root="true" ma:fieldsID="160b8ffc944393060d1de015d6fbd114" ns2:_="" ns3:_="">
    <xsd:import namespace="54036dab-089a-47ef-864c-769806c6b291"/>
    <xsd:import namespace="d59f75f7-c21d-46e7-b936-400128610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6dab-089a-47ef-864c-769806c6b2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c6f0fb37-fd87-44bd-abce-dbf26d81b0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f75f7-c21d-46e7-b936-40012861090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4ce9588-7119-4081-8371-5c3d39c6bb9d}" ma:internalName="TaxCatchAll" ma:showField="CatchAllData" ma:web="d59f75f7-c21d-46e7-b936-4001286109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9f75f7-c21d-46e7-b936-400128610902" xsi:nil="true"/>
    <lcf76f155ced4ddcb4097134ff3c332f xmlns="54036dab-089a-47ef-864c-769806c6b2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33A7848-B7C3-4A18-B0D7-286E32C1F909}"/>
</file>

<file path=customXml/itemProps2.xml><?xml version="1.0" encoding="utf-8"?>
<ds:datastoreItem xmlns:ds="http://schemas.openxmlformats.org/officeDocument/2006/customXml" ds:itemID="{C896CC6A-DAE0-4E35-8EA9-4BA774B71176}"/>
</file>

<file path=customXml/itemProps3.xml><?xml version="1.0" encoding="utf-8"?>
<ds:datastoreItem xmlns:ds="http://schemas.openxmlformats.org/officeDocument/2006/customXml" ds:itemID="{63F7BCDB-78D8-4B6D-8C91-D231D3166AE5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88</Words>
  <Application>Microsoft Office PowerPoint</Application>
  <PresentationFormat>Personnalisé</PresentationFormat>
  <Paragraphs>12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Université Laval - FSE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Simon Larose</dc:creator>
  <cp:lastModifiedBy>Utilisateur</cp:lastModifiedBy>
  <cp:revision>1</cp:revision>
  <dcterms:created xsi:type="dcterms:W3CDTF">2016-02-17T14:04:45Z</dcterms:created>
  <dcterms:modified xsi:type="dcterms:W3CDTF">2022-12-13T01:42:38Z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0x0101004447226620124A45B495122CC6F15B77</vt:lpwstr>
  </property>
</Properties>
</file>