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3.xml" ContentType="application/vnd.openxmlformats-officedocument.presentationml.slide+xml"/>
  <Override PartName="/ppt/slides/slide6.xml" ContentType="application/vnd.openxmlformats-officedocument.presentationml.slide+xml"/>
  <Override PartName="/ppt/slides/slide8.xml" ContentType="application/vnd.openxmlformats-officedocument.presentationml.slide+xml"/>
  <Override PartName="/ppt/slides/slide12.xml" ContentType="application/vnd.openxmlformats-officedocument.presentationml.slide+xml"/>
  <Override PartName="/ppt/slides/slide7.xml" ContentType="application/vnd.openxmlformats-officedocument.presentationml.slide+xml"/>
  <Override PartName="/ppt/slides/slide11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8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4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63" r:id="rId2"/>
    <p:sldId id="256" r:id="rId3"/>
    <p:sldId id="265" r:id="rId4"/>
    <p:sldId id="264" r:id="rId5"/>
    <p:sldId id="267" r:id="rId6"/>
    <p:sldId id="262" r:id="rId7"/>
    <p:sldId id="272" r:id="rId8"/>
    <p:sldId id="270" r:id="rId9"/>
    <p:sldId id="269" r:id="rId10"/>
    <p:sldId id="261" r:id="rId11"/>
    <p:sldId id="271" r:id="rId12"/>
    <p:sldId id="258" r:id="rId13"/>
    <p:sldId id="260" r:id="rId1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ECF2"/>
    <a:srgbClr val="DCDCDC"/>
    <a:srgbClr val="9999FF"/>
    <a:srgbClr val="FFFF99"/>
    <a:srgbClr val="969798"/>
    <a:srgbClr val="007EBC"/>
    <a:srgbClr val="BBD8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5" autoAdjust="0"/>
    <p:restoredTop sz="94434" autoAdjust="0"/>
  </p:normalViewPr>
  <p:slideViewPr>
    <p:cSldViewPr snapToGrid="0">
      <p:cViewPr>
        <p:scale>
          <a:sx n="79" d="100"/>
          <a:sy n="79" d="100"/>
        </p:scale>
        <p:origin x="-444" y="-4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13D089-ECAC-4D10-B9F1-AB2395E901FB}" type="datetimeFigureOut">
              <a:rPr lang="fr-CA" smtClean="0"/>
              <a:t>2022-12-12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7BF02E-3127-45CE-8149-A14D78DB0FF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14867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BF02E-3127-45CE-8149-A14D78DB0FF6}" type="slidenum">
              <a:rPr lang="fr-CA" smtClean="0"/>
              <a:t>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070680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BF02E-3127-45CE-8149-A14D78DB0FF6}" type="slidenum">
              <a:rPr lang="fr-CA" smtClean="0"/>
              <a:t>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932091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smtClean="0"/>
              <a:t>Conceptions/croyances</a:t>
            </a:r>
            <a:r>
              <a:rPr lang="fr-CA" baseline="0" dirty="0" smtClean="0"/>
              <a:t> : 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BF02E-3127-45CE-8149-A14D78DB0FF6}" type="slidenum">
              <a:rPr lang="fr-CA" smtClean="0"/>
              <a:t>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74677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smtClean="0"/>
              <a:t>Conceptions/croyances</a:t>
            </a:r>
            <a:r>
              <a:rPr lang="fr-CA" baseline="0" dirty="0" smtClean="0"/>
              <a:t> : 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BF02E-3127-45CE-8149-A14D78DB0FF6}" type="slidenum">
              <a:rPr lang="fr-CA" smtClean="0"/>
              <a:t>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812862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smtClean="0"/>
              <a:t>Conceptions/croyances</a:t>
            </a:r>
            <a:r>
              <a:rPr lang="fr-CA" baseline="0" dirty="0" smtClean="0"/>
              <a:t> : 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BF02E-3127-45CE-8149-A14D78DB0FF6}" type="slidenum">
              <a:rPr lang="fr-CA" smtClean="0"/>
              <a:t>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646565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smtClean="0"/>
              <a:t>Conceptions/croyances</a:t>
            </a:r>
            <a:r>
              <a:rPr lang="fr-CA" baseline="0" dirty="0" smtClean="0"/>
              <a:t> : 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BF02E-3127-45CE-8149-A14D78DB0FF6}" type="slidenum">
              <a:rPr lang="fr-CA" smtClean="0"/>
              <a:t>11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065034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8ABB1-8327-44BE-B468-8654F183FCD1}" type="datetimeFigureOut">
              <a:rPr lang="fr-CA" smtClean="0"/>
              <a:t>2022-12-12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ACF7F-EABF-41E9-9D17-E8EF7DD8107C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16178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8ABB1-8327-44BE-B468-8654F183FCD1}" type="datetimeFigureOut">
              <a:rPr lang="fr-CA" smtClean="0"/>
              <a:t>2022-12-12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ACF7F-EABF-41E9-9D17-E8EF7DD8107C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81760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8ABB1-8327-44BE-B468-8654F183FCD1}" type="datetimeFigureOut">
              <a:rPr lang="fr-CA" smtClean="0"/>
              <a:t>2022-12-12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ACF7F-EABF-41E9-9D17-E8EF7DD8107C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95280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8ABB1-8327-44BE-B468-8654F183FCD1}" type="datetimeFigureOut">
              <a:rPr lang="fr-CA" smtClean="0"/>
              <a:t>2022-12-12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ACF7F-EABF-41E9-9D17-E8EF7DD8107C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43795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8ABB1-8327-44BE-B468-8654F183FCD1}" type="datetimeFigureOut">
              <a:rPr lang="fr-CA" smtClean="0"/>
              <a:t>2022-12-12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ACF7F-EABF-41E9-9D17-E8EF7DD8107C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53021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8ABB1-8327-44BE-B468-8654F183FCD1}" type="datetimeFigureOut">
              <a:rPr lang="fr-CA" smtClean="0"/>
              <a:t>2022-12-12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ACF7F-EABF-41E9-9D17-E8EF7DD8107C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61023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8ABB1-8327-44BE-B468-8654F183FCD1}" type="datetimeFigureOut">
              <a:rPr lang="fr-CA" smtClean="0"/>
              <a:t>2022-12-12</a:t>
            </a:fld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ACF7F-EABF-41E9-9D17-E8EF7DD8107C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35107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8ABB1-8327-44BE-B468-8654F183FCD1}" type="datetimeFigureOut">
              <a:rPr lang="fr-CA" smtClean="0"/>
              <a:t>2022-12-12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ACF7F-EABF-41E9-9D17-E8EF7DD8107C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71664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8ABB1-8327-44BE-B468-8654F183FCD1}" type="datetimeFigureOut">
              <a:rPr lang="fr-CA" smtClean="0"/>
              <a:t>2022-12-12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ACF7F-EABF-41E9-9D17-E8EF7DD8107C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57177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8ABB1-8327-44BE-B468-8654F183FCD1}" type="datetimeFigureOut">
              <a:rPr lang="fr-CA" smtClean="0"/>
              <a:t>2022-12-12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ACF7F-EABF-41E9-9D17-E8EF7DD8107C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62870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8ABB1-8327-44BE-B468-8654F183FCD1}" type="datetimeFigureOut">
              <a:rPr lang="fr-CA" smtClean="0"/>
              <a:t>2022-12-12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ACF7F-EABF-41E9-9D17-E8EF7DD8107C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12794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28ABB1-8327-44BE-B468-8654F183FCD1}" type="datetimeFigureOut">
              <a:rPr lang="fr-CA" smtClean="0"/>
              <a:t>2022-12-12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6ACF7F-EABF-41E9-9D17-E8EF7DD8107C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94039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6141" y="568683"/>
            <a:ext cx="7143318" cy="5810086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2696141" y="6101770"/>
            <a:ext cx="17264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CA" sz="1200" dirty="0" smtClean="0"/>
              <a:t>Source: GraphicAmi.com</a:t>
            </a:r>
            <a:endParaRPr lang="fr-CA" sz="1200" dirty="0"/>
          </a:p>
        </p:txBody>
      </p:sp>
    </p:spTree>
    <p:extLst>
      <p:ext uri="{BB962C8B-B14F-4D97-AF65-F5344CB8AC3E}">
        <p14:creationId xmlns:p14="http://schemas.microsoft.com/office/powerpoint/2010/main" val="2561309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BD8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/>
          <p:cNvGrpSpPr/>
          <p:nvPr/>
        </p:nvGrpSpPr>
        <p:grpSpPr>
          <a:xfrm>
            <a:off x="2126041" y="429317"/>
            <a:ext cx="7983873" cy="5987906"/>
            <a:chOff x="3362413" y="339165"/>
            <a:chExt cx="7983873" cy="5987906"/>
          </a:xfrm>
        </p:grpSpPr>
        <p:pic>
          <p:nvPicPr>
            <p:cNvPr id="1026" name="Picture 2" descr="IMG_164677107639850.jpe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2413" y="339165"/>
              <a:ext cx="7983873" cy="5987906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  <a:extLst/>
          </p:spPr>
        </p:pic>
        <p:sp>
          <p:nvSpPr>
            <p:cNvPr id="5" name="Rectangle 4"/>
            <p:cNvSpPr/>
            <p:nvPr/>
          </p:nvSpPr>
          <p:spPr>
            <a:xfrm>
              <a:off x="3885127" y="3057486"/>
              <a:ext cx="185885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CA" b="1" i="0" u="none" strike="noStrike" dirty="0" smtClean="0"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se questionner</a:t>
              </a:r>
              <a:endParaRPr lang="fr-CA" b="0" dirty="0" smtClean="0">
                <a:effectLst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6085269" y="4830621"/>
              <a:ext cx="94659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CA" b="1" i="0" u="none" strike="noStrike" dirty="0" smtClean="0"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savoir</a:t>
              </a:r>
              <a:endParaRPr lang="fr-CA" b="0" dirty="0" smtClean="0">
                <a:effectLst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3691944" y="443076"/>
              <a:ext cx="6096000" cy="92333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fr-CA" b="1" i="0" u="none" strike="noStrike" dirty="0" smtClean="0"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essayer, se tromper, découvrir, créer, apprendre</a:t>
              </a:r>
              <a:endParaRPr lang="fr-CA" b="0" dirty="0" smtClean="0">
                <a:effectLst/>
              </a:endParaRPr>
            </a:p>
            <a:p>
              <a:r>
                <a:rPr lang="fr-CA" dirty="0" smtClean="0"/>
                <a:t/>
              </a:r>
              <a:br>
                <a:rPr lang="fr-CA" dirty="0" smtClean="0"/>
              </a:br>
              <a:endParaRPr lang="fr-CA" dirty="0"/>
            </a:p>
          </p:txBody>
        </p:sp>
      </p:grpSp>
    </p:spTree>
    <p:extLst>
      <p:ext uri="{BB962C8B-B14F-4D97-AF65-F5344CB8AC3E}">
        <p14:creationId xmlns:p14="http://schemas.microsoft.com/office/powerpoint/2010/main" val="2433972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Double flèche horizontale 54"/>
          <p:cNvSpPr/>
          <p:nvPr/>
        </p:nvSpPr>
        <p:spPr>
          <a:xfrm>
            <a:off x="3935599" y="318454"/>
            <a:ext cx="4371698" cy="1554517"/>
          </a:xfrm>
          <a:prstGeom prst="leftRightArrow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accent6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2800" dirty="0" smtClean="0">
                <a:solidFill>
                  <a:schemeClr val="tx1"/>
                </a:solidFill>
              </a:rPr>
              <a:t>Outils</a:t>
            </a:r>
            <a:endParaRPr lang="fr-CA" sz="2800" dirty="0">
              <a:solidFill>
                <a:schemeClr val="tx1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316033" y="2990556"/>
            <a:ext cx="349382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 smtClean="0"/>
              <a:t>Connaissance de</a:t>
            </a:r>
            <a:r>
              <a:rPr lang="fr-CA" b="1" dirty="0" smtClean="0"/>
              <a:t> l’individu </a:t>
            </a:r>
            <a:r>
              <a:rPr lang="fr-CA" dirty="0" smtClean="0"/>
              <a:t>au regard du contexte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 smtClean="0"/>
              <a:t>Connaissance du </a:t>
            </a:r>
            <a:r>
              <a:rPr lang="fr-CA" b="1" dirty="0" smtClean="0"/>
              <a:t>contexte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 smtClean="0"/>
              <a:t>Connaissance des </a:t>
            </a:r>
            <a:r>
              <a:rPr lang="fr-CA" b="1" dirty="0" smtClean="0"/>
              <a:t>stratégies</a:t>
            </a:r>
            <a:r>
              <a:rPr lang="fr-CA" dirty="0" smtClean="0"/>
              <a:t> pour résoudre la situation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b="1" dirty="0" smtClean="0"/>
              <a:t>Planification</a:t>
            </a:r>
            <a:r>
              <a:rPr lang="fr-CA" dirty="0" smtClean="0"/>
              <a:t> de la réalisation de la tâche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b="1" dirty="0" smtClean="0"/>
              <a:t>Supervision</a:t>
            </a:r>
            <a:r>
              <a:rPr lang="fr-CA" dirty="0" smtClean="0"/>
              <a:t> de la réalisation de la  tâche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b="1" dirty="0" smtClean="0"/>
              <a:t>Régulation </a:t>
            </a:r>
            <a:r>
              <a:rPr lang="fr-CA" dirty="0" smtClean="0"/>
              <a:t>de la réalisation de la tâche </a:t>
            </a:r>
          </a:p>
          <a:p>
            <a:endParaRPr lang="fr-CA" dirty="0"/>
          </a:p>
        </p:txBody>
      </p:sp>
      <p:sp>
        <p:nvSpPr>
          <p:cNvPr id="6" name="ZoneTexte 5"/>
          <p:cNvSpPr txBox="1"/>
          <p:nvPr/>
        </p:nvSpPr>
        <p:spPr>
          <a:xfrm>
            <a:off x="559752" y="2482725"/>
            <a:ext cx="3250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b="1" dirty="0" smtClean="0"/>
              <a:t>Questionnement métacognitif</a:t>
            </a:r>
            <a:endParaRPr lang="fr-CA" b="1" dirty="0"/>
          </a:p>
        </p:txBody>
      </p:sp>
      <p:sp>
        <p:nvSpPr>
          <p:cNvPr id="7" name="ZoneTexte 6"/>
          <p:cNvSpPr txBox="1"/>
          <p:nvPr/>
        </p:nvSpPr>
        <p:spPr>
          <a:xfrm>
            <a:off x="4962349" y="2578811"/>
            <a:ext cx="23181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b="1" dirty="0" smtClean="0"/>
              <a:t>Compréhension du phénomène de stress</a:t>
            </a:r>
          </a:p>
          <a:p>
            <a:pPr algn="ctr"/>
            <a:r>
              <a:rPr lang="fr-CA" b="1" dirty="0" smtClean="0"/>
              <a:t>-Sonia </a:t>
            </a:r>
            <a:r>
              <a:rPr lang="fr-CA" b="1" dirty="0" err="1" smtClean="0"/>
              <a:t>Lupien</a:t>
            </a:r>
            <a:r>
              <a:rPr lang="fr-CA" b="1" dirty="0" smtClean="0"/>
              <a:t>-</a:t>
            </a:r>
            <a:endParaRPr lang="fr-CA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8433035" y="2482725"/>
            <a:ext cx="29319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b="1" dirty="0" smtClean="0"/>
              <a:t>Compréhension de la dynamique motivationnelle</a:t>
            </a:r>
            <a:endParaRPr lang="fr-CA" b="1" dirty="0"/>
          </a:p>
        </p:txBody>
      </p:sp>
      <p:sp>
        <p:nvSpPr>
          <p:cNvPr id="9" name="ZoneTexte 8"/>
          <p:cNvSpPr txBox="1"/>
          <p:nvPr/>
        </p:nvSpPr>
        <p:spPr>
          <a:xfrm>
            <a:off x="4385868" y="3780010"/>
            <a:ext cx="349382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 smtClean="0"/>
              <a:t>S = sens du contrôle diminué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 smtClean="0"/>
              <a:t>P = personnalité menacée (égo)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 smtClean="0"/>
              <a:t>I = imprévisibilité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 smtClean="0"/>
              <a:t>N = nouveauté</a:t>
            </a:r>
          </a:p>
          <a:p>
            <a:endParaRPr lang="fr-CA" dirty="0"/>
          </a:p>
        </p:txBody>
      </p:sp>
      <p:sp>
        <p:nvSpPr>
          <p:cNvPr id="10" name="ZoneTexte 9"/>
          <p:cNvSpPr txBox="1"/>
          <p:nvPr/>
        </p:nvSpPr>
        <p:spPr>
          <a:xfrm>
            <a:off x="8152078" y="3503012"/>
            <a:ext cx="349382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 smtClean="0"/>
              <a:t>Perception de valeur/utilité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 smtClean="0"/>
              <a:t>Perception de capacité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 smtClean="0"/>
              <a:t>Perception de contrôle</a:t>
            </a:r>
          </a:p>
          <a:p>
            <a:endParaRPr lang="fr-CA" dirty="0"/>
          </a:p>
          <a:p>
            <a:endParaRPr lang="fr-CA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 smtClean="0"/>
              <a:t>Importance/confiance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762966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C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ZoneTexte 39"/>
          <p:cNvSpPr txBox="1"/>
          <p:nvPr/>
        </p:nvSpPr>
        <p:spPr>
          <a:xfrm>
            <a:off x="3621024" y="403265"/>
            <a:ext cx="4736592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800" b="1" u="sng" dirty="0" smtClean="0"/>
              <a:t>Défis</a:t>
            </a:r>
          </a:p>
          <a:p>
            <a:pPr algn="ctr"/>
            <a:endParaRPr lang="fr-CA" b="1" u="sng" dirty="0"/>
          </a:p>
          <a:p>
            <a:pPr algn="ctr"/>
            <a:r>
              <a:rPr lang="fr-CA" dirty="0" smtClean="0"/>
              <a:t>Ouverture à la réflexion</a:t>
            </a:r>
          </a:p>
          <a:p>
            <a:pPr algn="ctr"/>
            <a:r>
              <a:rPr lang="fr-CA" dirty="0" smtClean="0"/>
              <a:t>(où il n’y a pas UNE bonne réponse)</a:t>
            </a:r>
          </a:p>
          <a:p>
            <a:pPr algn="ctr"/>
            <a:endParaRPr lang="fr-CA" dirty="0"/>
          </a:p>
          <a:p>
            <a:pPr algn="ctr"/>
            <a:r>
              <a:rPr lang="fr-CA" dirty="0" smtClean="0"/>
              <a:t>Émotions </a:t>
            </a:r>
          </a:p>
          <a:p>
            <a:pPr algn="ctr"/>
            <a:r>
              <a:rPr lang="fr-CA" dirty="0" smtClean="0"/>
              <a:t>Réflexe de protection</a:t>
            </a:r>
          </a:p>
          <a:p>
            <a:pPr algn="ctr"/>
            <a:r>
              <a:rPr lang="fr-CA" dirty="0" smtClean="0"/>
              <a:t>Discours interne ancré, figé</a:t>
            </a:r>
          </a:p>
          <a:p>
            <a:pPr algn="ctr"/>
            <a:endParaRPr lang="fr-CA" dirty="0"/>
          </a:p>
          <a:p>
            <a:pPr algn="ctr"/>
            <a:r>
              <a:rPr lang="fr-CA" dirty="0" smtClean="0"/>
              <a:t>Culture de l’enseignement</a:t>
            </a:r>
          </a:p>
          <a:p>
            <a:pPr algn="ctr"/>
            <a:r>
              <a:rPr lang="fr-CA" dirty="0" smtClean="0"/>
              <a:t>Culture de l’apprentissage</a:t>
            </a:r>
          </a:p>
          <a:p>
            <a:pPr algn="ctr"/>
            <a:r>
              <a:rPr lang="fr-CA" dirty="0" smtClean="0"/>
              <a:t>Culture de l’évaluation</a:t>
            </a:r>
          </a:p>
          <a:p>
            <a:pPr algn="ctr"/>
            <a:endParaRPr lang="fr-CA" dirty="0"/>
          </a:p>
          <a:p>
            <a:pPr algn="ctr"/>
            <a:r>
              <a:rPr lang="fr-CA" dirty="0" smtClean="0"/>
              <a:t>Temps</a:t>
            </a:r>
          </a:p>
          <a:p>
            <a:pPr algn="ctr"/>
            <a:endParaRPr lang="fr-CA" dirty="0"/>
          </a:p>
          <a:p>
            <a:pPr algn="ctr"/>
            <a:r>
              <a:rPr lang="fr-CA" dirty="0" smtClean="0"/>
              <a:t>Réflexe correcteur</a:t>
            </a:r>
          </a:p>
          <a:p>
            <a:pPr algn="ctr"/>
            <a:endParaRPr lang="fr-CA" dirty="0"/>
          </a:p>
          <a:p>
            <a:pPr algn="ctr"/>
            <a:r>
              <a:rPr lang="fr-CA" dirty="0" smtClean="0"/>
              <a:t>Changement de posture</a:t>
            </a:r>
          </a:p>
          <a:p>
            <a:pPr algn="ctr"/>
            <a:endParaRPr lang="fr-CA" dirty="0" smtClean="0"/>
          </a:p>
          <a:p>
            <a:pPr algn="ctr"/>
            <a:r>
              <a:rPr lang="fr-CA" dirty="0" smtClean="0"/>
              <a:t>Notre propre état d’esprit – formation continue</a:t>
            </a:r>
          </a:p>
          <a:p>
            <a:pPr algn="ctr"/>
            <a:r>
              <a:rPr lang="fr-CA" dirty="0" smtClean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935268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b="1" dirty="0" smtClean="0"/>
              <a:t>Et maintenant?</a:t>
            </a:r>
            <a:endParaRPr lang="fr-CA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fr-CA" sz="2600" dirty="0" smtClean="0"/>
              <a:t>Quel est mon objectif de pratique au regard du « </a:t>
            </a:r>
            <a:r>
              <a:rPr lang="fr-CA" sz="2600" dirty="0" err="1" smtClean="0"/>
              <a:t>growth</a:t>
            </a:r>
            <a:r>
              <a:rPr lang="fr-CA" sz="2600" dirty="0" smtClean="0"/>
              <a:t> </a:t>
            </a:r>
            <a:r>
              <a:rPr lang="fr-CA" sz="2600" dirty="0" err="1" smtClean="0"/>
              <a:t>mindset</a:t>
            </a:r>
            <a:r>
              <a:rPr lang="fr-CA" sz="2600" dirty="0" smtClean="0"/>
              <a:t> »? </a:t>
            </a:r>
          </a:p>
          <a:p>
            <a:pPr marL="514350" indent="-514350">
              <a:buFont typeface="+mj-lt"/>
              <a:buAutoNum type="arabicPeriod"/>
            </a:pPr>
            <a:r>
              <a:rPr lang="fr-CA" sz="2600" dirty="0" smtClean="0"/>
              <a:t>Quelles seront les manifestations observables de son atteinte?</a:t>
            </a:r>
          </a:p>
          <a:p>
            <a:pPr marL="514350" indent="-514350">
              <a:buFont typeface="+mj-lt"/>
              <a:buAutoNum type="arabicPeriod"/>
            </a:pPr>
            <a:r>
              <a:rPr lang="fr-CA" sz="2600" dirty="0" smtClean="0"/>
              <a:t>Quelles sont les trois raisons qui me poussent à vouloir atteindre cet objectif?</a:t>
            </a:r>
          </a:p>
          <a:p>
            <a:pPr marL="514350" indent="-514350">
              <a:buFont typeface="+mj-lt"/>
              <a:buAutoNum type="arabicPeriod"/>
            </a:pPr>
            <a:r>
              <a:rPr lang="fr-CA" sz="2600" dirty="0" smtClean="0"/>
              <a:t>Qu’est-ce que cela exigera de moi? Quel défi cela représente pour moi?</a:t>
            </a:r>
          </a:p>
          <a:p>
            <a:pPr marL="514350" indent="-514350">
              <a:buFont typeface="+mj-lt"/>
              <a:buAutoNum type="arabicPeriod"/>
            </a:pPr>
            <a:r>
              <a:rPr lang="fr-CA" sz="2600" dirty="0" smtClean="0"/>
              <a:t>À quel point est-ce important, pour moi, d’y arriver?</a:t>
            </a:r>
          </a:p>
          <a:p>
            <a:pPr marL="514350" indent="-514350">
              <a:buFont typeface="+mj-lt"/>
              <a:buAutoNum type="arabicPeriod"/>
            </a:pPr>
            <a:r>
              <a:rPr lang="fr-CA" sz="2600" dirty="0" smtClean="0"/>
              <a:t>À quel point ai-je confiance d’y arriver?</a:t>
            </a:r>
          </a:p>
          <a:p>
            <a:pPr marL="514350" indent="-514350">
              <a:buFont typeface="+mj-lt"/>
              <a:buAutoNum type="arabicPeriod"/>
            </a:pPr>
            <a:r>
              <a:rPr lang="fr-CA" sz="2600" dirty="0" smtClean="0"/>
              <a:t>Quels obstacles pourrais-je rencontrer? Comment les surmonter?</a:t>
            </a:r>
          </a:p>
          <a:p>
            <a:pPr marL="514350" indent="-514350">
              <a:buFont typeface="+mj-lt"/>
              <a:buAutoNum type="arabicPeriod"/>
            </a:pPr>
            <a:r>
              <a:rPr lang="fr-CA" sz="2600" dirty="0" smtClean="0"/>
              <a:t>Quelles sont les ressources internes et externes dont je dispose pour y arriver?</a:t>
            </a:r>
          </a:p>
          <a:p>
            <a:pPr marL="514350" indent="-514350">
              <a:buFont typeface="+mj-lt"/>
              <a:buAutoNum type="arabicPeriod"/>
            </a:pPr>
            <a:r>
              <a:rPr lang="fr-CA" sz="2600" dirty="0" smtClean="0"/>
              <a:t>À quel moment chacune de ces ressources saurait m’être utile?</a:t>
            </a:r>
          </a:p>
          <a:p>
            <a:pPr marL="514350" indent="-514350">
              <a:buFont typeface="+mj-lt"/>
              <a:buAutoNum type="arabicPeriod"/>
            </a:pPr>
            <a:r>
              <a:rPr lang="fr-CA" sz="2600" dirty="0" smtClean="0"/>
              <a:t>Comment saurai-je que je progresse vers l’objectif tel que souhaité?</a:t>
            </a:r>
          </a:p>
        </p:txBody>
      </p:sp>
    </p:spTree>
    <p:extLst>
      <p:ext uri="{BB962C8B-B14F-4D97-AF65-F5344CB8AC3E}">
        <p14:creationId xmlns:p14="http://schemas.microsoft.com/office/powerpoint/2010/main" val="438371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73487" y="296214"/>
            <a:ext cx="3387144" cy="6259132"/>
          </a:xfrm>
          <a:prstGeom prst="rect">
            <a:avLst/>
          </a:prstGeom>
          <a:noFill/>
          <a:ln w="38100">
            <a:solidFill>
              <a:srgbClr val="C000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/>
          </a:p>
        </p:txBody>
      </p:sp>
      <p:sp>
        <p:nvSpPr>
          <p:cNvPr id="5" name="Rectangle 4"/>
          <p:cNvSpPr/>
          <p:nvPr/>
        </p:nvSpPr>
        <p:spPr>
          <a:xfrm>
            <a:off x="8433515" y="296214"/>
            <a:ext cx="3387144" cy="6259132"/>
          </a:xfrm>
          <a:prstGeom prst="rect">
            <a:avLst/>
          </a:prstGeom>
          <a:noFill/>
          <a:ln w="38100">
            <a:solidFill>
              <a:srgbClr val="7030A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428543" y="373281"/>
            <a:ext cx="33970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CA" sz="2800" b="1" dirty="0" smtClean="0"/>
              <a:t>« </a:t>
            </a:r>
            <a:r>
              <a:rPr lang="fr-CA" sz="2800" b="1" dirty="0" err="1" smtClean="0">
                <a:solidFill>
                  <a:schemeClr val="tx1"/>
                </a:solidFill>
                <a:latin typeface="Cataclysmic" panose="02000000000000000000" pitchFamily="2" charset="0"/>
              </a:rPr>
              <a:t>Growth</a:t>
            </a:r>
            <a:r>
              <a:rPr lang="fr-CA" sz="2800" b="1" dirty="0" smtClean="0">
                <a:solidFill>
                  <a:schemeClr val="tx1"/>
                </a:solidFill>
                <a:latin typeface="Cataclysmic" panose="02000000000000000000" pitchFamily="2" charset="0"/>
              </a:rPr>
              <a:t> </a:t>
            </a:r>
            <a:r>
              <a:rPr lang="fr-CA" sz="2800" b="1" dirty="0" err="1" smtClean="0">
                <a:solidFill>
                  <a:schemeClr val="tx1"/>
                </a:solidFill>
                <a:latin typeface="Cataclysmic" panose="02000000000000000000" pitchFamily="2" charset="0"/>
              </a:rPr>
              <a:t>mindset</a:t>
            </a:r>
            <a:r>
              <a:rPr lang="fr-CA" sz="2800" b="1" dirty="0" smtClean="0">
                <a:solidFill>
                  <a:schemeClr val="tx1"/>
                </a:solidFill>
              </a:rPr>
              <a:t> »</a:t>
            </a:r>
            <a:endParaRPr lang="fr-CA" sz="2800" b="1" dirty="0"/>
          </a:p>
        </p:txBody>
      </p:sp>
      <p:sp>
        <p:nvSpPr>
          <p:cNvPr id="7" name="Rectangle 6"/>
          <p:cNvSpPr/>
          <p:nvPr/>
        </p:nvSpPr>
        <p:spPr>
          <a:xfrm>
            <a:off x="366255" y="373281"/>
            <a:ext cx="33826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CA" sz="2400" b="1" dirty="0" smtClean="0">
                <a:solidFill>
                  <a:schemeClr val="tx1"/>
                </a:solidFill>
                <a:latin typeface="Conga" panose="00000400000000000000" pitchFamily="2" charset="0"/>
              </a:rPr>
              <a:t>« </a:t>
            </a:r>
            <a:r>
              <a:rPr lang="fr-CA" sz="2400" b="1" dirty="0" err="1" smtClean="0">
                <a:solidFill>
                  <a:schemeClr val="tx1"/>
                </a:solidFill>
                <a:latin typeface="Conga" panose="00000400000000000000" pitchFamily="2" charset="0"/>
              </a:rPr>
              <a:t>Fixed</a:t>
            </a:r>
            <a:r>
              <a:rPr lang="fr-CA" sz="2400" b="1" dirty="0" smtClean="0">
                <a:solidFill>
                  <a:schemeClr val="tx1"/>
                </a:solidFill>
                <a:latin typeface="Conga" panose="00000400000000000000" pitchFamily="2" charset="0"/>
              </a:rPr>
              <a:t> </a:t>
            </a:r>
            <a:r>
              <a:rPr lang="fr-CA" sz="2400" b="1" dirty="0" err="1" smtClean="0">
                <a:solidFill>
                  <a:schemeClr val="tx1"/>
                </a:solidFill>
                <a:latin typeface="Conga" panose="00000400000000000000" pitchFamily="2" charset="0"/>
              </a:rPr>
              <a:t>mindset</a:t>
            </a:r>
            <a:r>
              <a:rPr lang="fr-CA" sz="2400" b="1" dirty="0" smtClean="0">
                <a:solidFill>
                  <a:schemeClr val="tx1"/>
                </a:solidFill>
                <a:latin typeface="Conga" panose="00000400000000000000" pitchFamily="2" charset="0"/>
              </a:rPr>
              <a:t> »</a:t>
            </a:r>
            <a:endParaRPr lang="fr-CA" sz="2400" b="1" dirty="0">
              <a:solidFill>
                <a:schemeClr val="tx1"/>
              </a:solidFill>
              <a:latin typeface="Conga" panose="00000400000000000000" pitchFamily="2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493423" y="886623"/>
            <a:ext cx="3168203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dirty="0" smtClean="0"/>
              <a:t>Intelligence = innée</a:t>
            </a:r>
          </a:p>
          <a:p>
            <a:pPr algn="ctr"/>
            <a:endParaRPr lang="fr-CA" dirty="0"/>
          </a:p>
          <a:p>
            <a:pPr algn="ctr"/>
            <a:r>
              <a:rPr lang="fr-CA" dirty="0" smtClean="0"/>
              <a:t>Efforts = manque de talent</a:t>
            </a:r>
            <a:endParaRPr lang="fr-CA" dirty="0"/>
          </a:p>
          <a:p>
            <a:pPr algn="ctr"/>
            <a:endParaRPr lang="fr-CA" dirty="0"/>
          </a:p>
          <a:p>
            <a:pPr algn="ctr"/>
            <a:r>
              <a:rPr lang="fr-CA" dirty="0"/>
              <a:t>E</a:t>
            </a:r>
            <a:r>
              <a:rPr lang="fr-CA" dirty="0" smtClean="0"/>
              <a:t>rreur = échec</a:t>
            </a:r>
          </a:p>
          <a:p>
            <a:pPr algn="ctr"/>
            <a:endParaRPr lang="fr-CA" dirty="0"/>
          </a:p>
          <a:p>
            <a:pPr algn="ctr"/>
            <a:r>
              <a:rPr lang="fr-CA" dirty="0" smtClean="0"/>
              <a:t>Rechercher LA bonne réponse</a:t>
            </a:r>
          </a:p>
          <a:p>
            <a:pPr algn="ctr"/>
            <a:endParaRPr lang="fr-CA" dirty="0"/>
          </a:p>
          <a:p>
            <a:pPr algn="ctr"/>
            <a:r>
              <a:rPr lang="fr-CA" dirty="0" smtClean="0"/>
              <a:t>Subir ce qui arrive</a:t>
            </a:r>
          </a:p>
          <a:p>
            <a:pPr algn="ctr"/>
            <a:endParaRPr lang="fr-CA" dirty="0"/>
          </a:p>
          <a:p>
            <a:pPr algn="ctr"/>
            <a:endParaRPr lang="fr-CA" dirty="0" smtClean="0"/>
          </a:p>
          <a:p>
            <a:pPr algn="ctr"/>
            <a:endParaRPr lang="fr-CA" dirty="0"/>
          </a:p>
          <a:p>
            <a:pPr algn="ctr"/>
            <a:endParaRPr lang="fr-CA" dirty="0" smtClean="0"/>
          </a:p>
          <a:p>
            <a:pPr algn="ctr"/>
            <a:endParaRPr lang="fr-CA" dirty="0"/>
          </a:p>
          <a:p>
            <a:pPr algn="ctr"/>
            <a:r>
              <a:rPr lang="fr-CA" dirty="0" smtClean="0"/>
              <a:t>Peur du jugement ≠ essayer</a:t>
            </a:r>
          </a:p>
          <a:p>
            <a:pPr algn="ctr"/>
            <a:r>
              <a:rPr lang="fr-CA" dirty="0" smtClean="0"/>
              <a:t>≠ collaborer,  ≠ analyser</a:t>
            </a:r>
          </a:p>
          <a:p>
            <a:pPr algn="ctr"/>
            <a:endParaRPr lang="fr-CA" dirty="0"/>
          </a:p>
          <a:p>
            <a:pPr algn="ctr"/>
            <a:r>
              <a:rPr lang="fr-CA" dirty="0" smtClean="0"/>
              <a:t>Réaction de défensive, de désengagement, d’évitement</a:t>
            </a:r>
            <a:endParaRPr lang="fr-CA" dirty="0"/>
          </a:p>
        </p:txBody>
      </p:sp>
      <p:sp>
        <p:nvSpPr>
          <p:cNvPr id="9" name="ZoneTexte 8"/>
          <p:cNvSpPr txBox="1"/>
          <p:nvPr/>
        </p:nvSpPr>
        <p:spPr>
          <a:xfrm>
            <a:off x="8542982" y="886623"/>
            <a:ext cx="3168203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dirty="0" smtClean="0"/>
              <a:t>Intelligence = développement</a:t>
            </a:r>
          </a:p>
          <a:p>
            <a:pPr algn="ctr"/>
            <a:endParaRPr lang="fr-CA" dirty="0"/>
          </a:p>
          <a:p>
            <a:pPr algn="ctr"/>
            <a:r>
              <a:rPr lang="fr-CA" dirty="0" smtClean="0"/>
              <a:t>Efforts = surmonter obstacles</a:t>
            </a:r>
          </a:p>
          <a:p>
            <a:pPr algn="ctr"/>
            <a:endParaRPr lang="fr-CA" dirty="0"/>
          </a:p>
          <a:p>
            <a:pPr algn="ctr"/>
            <a:r>
              <a:rPr lang="fr-CA" dirty="0" smtClean="0"/>
              <a:t>Erreur = occasion d’apprendre</a:t>
            </a:r>
          </a:p>
          <a:p>
            <a:pPr algn="ctr"/>
            <a:endParaRPr lang="fr-CA" dirty="0"/>
          </a:p>
          <a:p>
            <a:pPr algn="ctr"/>
            <a:r>
              <a:rPr lang="fr-CA" dirty="0" smtClean="0"/>
              <a:t>Conscience des ressources externes ET internes</a:t>
            </a:r>
          </a:p>
          <a:p>
            <a:pPr algn="ctr"/>
            <a:endParaRPr lang="fr-CA" dirty="0"/>
          </a:p>
          <a:p>
            <a:pPr algn="ctr"/>
            <a:r>
              <a:rPr lang="fr-CA" dirty="0" smtClean="0"/>
              <a:t>Faire en sorte que ça arrive</a:t>
            </a:r>
          </a:p>
          <a:p>
            <a:pPr algn="ctr"/>
            <a:endParaRPr lang="fr-CA" dirty="0"/>
          </a:p>
          <a:p>
            <a:pPr algn="ctr"/>
            <a:endParaRPr lang="fr-CA" dirty="0" smtClean="0"/>
          </a:p>
          <a:p>
            <a:pPr algn="ctr"/>
            <a:endParaRPr lang="fr-CA" dirty="0" smtClean="0"/>
          </a:p>
          <a:p>
            <a:pPr algn="ctr"/>
            <a:endParaRPr lang="fr-CA" dirty="0"/>
          </a:p>
          <a:p>
            <a:pPr algn="ctr"/>
            <a:endParaRPr lang="fr-CA" dirty="0"/>
          </a:p>
          <a:p>
            <a:pPr algn="ctr"/>
            <a:r>
              <a:rPr lang="fr-CA" dirty="0" smtClean="0"/>
              <a:t>Essayer, collaborer, analyser, réfléchir</a:t>
            </a:r>
          </a:p>
          <a:p>
            <a:pPr algn="ctr"/>
            <a:endParaRPr lang="fr-CA" dirty="0"/>
          </a:p>
          <a:p>
            <a:pPr algn="ctr"/>
            <a:r>
              <a:rPr lang="fr-CA" dirty="0" smtClean="0"/>
              <a:t>Engagement, reconnaissance</a:t>
            </a:r>
            <a:endParaRPr lang="fr-CA" dirty="0"/>
          </a:p>
        </p:txBody>
      </p:sp>
      <p:cxnSp>
        <p:nvCxnSpPr>
          <p:cNvPr id="11" name="Connecteur droit avec flèche 10"/>
          <p:cNvCxnSpPr/>
          <p:nvPr/>
        </p:nvCxnSpPr>
        <p:spPr>
          <a:xfrm>
            <a:off x="790087" y="3606085"/>
            <a:ext cx="982370" cy="334851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 flipV="1">
            <a:off x="790087" y="4260890"/>
            <a:ext cx="982370" cy="169443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 flipH="1">
            <a:off x="2374544" y="3549219"/>
            <a:ext cx="955183" cy="487251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flipH="1" flipV="1">
            <a:off x="2446634" y="4151614"/>
            <a:ext cx="449687" cy="457062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/>
          <p:nvPr/>
        </p:nvCxnSpPr>
        <p:spPr>
          <a:xfrm>
            <a:off x="959479" y="4006518"/>
            <a:ext cx="643585" cy="59904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e 30"/>
          <p:cNvGrpSpPr/>
          <p:nvPr/>
        </p:nvGrpSpPr>
        <p:grpSpPr>
          <a:xfrm>
            <a:off x="1888367" y="3549219"/>
            <a:ext cx="368660" cy="1051499"/>
            <a:chOff x="1893195" y="3716644"/>
            <a:chExt cx="368660" cy="1051499"/>
          </a:xfrm>
        </p:grpSpPr>
        <p:sp>
          <p:nvSpPr>
            <p:cNvPr id="20" name="Ellipse 19"/>
            <p:cNvSpPr/>
            <p:nvPr/>
          </p:nvSpPr>
          <p:spPr>
            <a:xfrm>
              <a:off x="1893195" y="3716644"/>
              <a:ext cx="368660" cy="34973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cxnSp>
          <p:nvCxnSpPr>
            <p:cNvPr id="22" name="Connecteur droit 21"/>
            <p:cNvCxnSpPr/>
            <p:nvPr/>
          </p:nvCxnSpPr>
          <p:spPr>
            <a:xfrm>
              <a:off x="2082803" y="4108361"/>
              <a:ext cx="0" cy="48939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/>
            <p:cNvCxnSpPr/>
            <p:nvPr/>
          </p:nvCxnSpPr>
          <p:spPr>
            <a:xfrm>
              <a:off x="2086377" y="4597758"/>
              <a:ext cx="175478" cy="17038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/>
            <p:cNvCxnSpPr/>
            <p:nvPr/>
          </p:nvCxnSpPr>
          <p:spPr>
            <a:xfrm flipH="1">
              <a:off x="1930044" y="4597758"/>
              <a:ext cx="152760" cy="16746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cteur droit 26"/>
            <p:cNvCxnSpPr/>
            <p:nvPr/>
          </p:nvCxnSpPr>
          <p:spPr>
            <a:xfrm>
              <a:off x="2086376" y="4233847"/>
              <a:ext cx="175478" cy="17038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/>
            <p:cNvCxnSpPr/>
            <p:nvPr/>
          </p:nvCxnSpPr>
          <p:spPr>
            <a:xfrm flipH="1">
              <a:off x="1930044" y="4233847"/>
              <a:ext cx="152759" cy="18195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oupe 41"/>
          <p:cNvGrpSpPr/>
          <p:nvPr/>
        </p:nvGrpSpPr>
        <p:grpSpPr>
          <a:xfrm>
            <a:off x="9942753" y="3819861"/>
            <a:ext cx="368660" cy="1051499"/>
            <a:chOff x="9942753" y="3819861"/>
            <a:chExt cx="368660" cy="1051499"/>
          </a:xfrm>
        </p:grpSpPr>
        <p:sp>
          <p:nvSpPr>
            <p:cNvPr id="34" name="Ellipse 33"/>
            <p:cNvSpPr/>
            <p:nvPr/>
          </p:nvSpPr>
          <p:spPr>
            <a:xfrm>
              <a:off x="9942753" y="3819861"/>
              <a:ext cx="368660" cy="34973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cxnSp>
          <p:nvCxnSpPr>
            <p:cNvPr id="35" name="Connecteur droit 34"/>
            <p:cNvCxnSpPr/>
            <p:nvPr/>
          </p:nvCxnSpPr>
          <p:spPr>
            <a:xfrm>
              <a:off x="10132361" y="4211578"/>
              <a:ext cx="0" cy="48939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/>
            <p:cNvCxnSpPr/>
            <p:nvPr/>
          </p:nvCxnSpPr>
          <p:spPr>
            <a:xfrm>
              <a:off x="10135935" y="4700975"/>
              <a:ext cx="175478" cy="17038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necteur droit 36"/>
            <p:cNvCxnSpPr/>
            <p:nvPr/>
          </p:nvCxnSpPr>
          <p:spPr>
            <a:xfrm flipH="1">
              <a:off x="9979602" y="4700975"/>
              <a:ext cx="152760" cy="16746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cteur droit 37"/>
            <p:cNvCxnSpPr/>
            <p:nvPr/>
          </p:nvCxnSpPr>
          <p:spPr>
            <a:xfrm flipV="1">
              <a:off x="10135934" y="4208658"/>
              <a:ext cx="175479" cy="12840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necteur droit 38"/>
            <p:cNvCxnSpPr/>
            <p:nvPr/>
          </p:nvCxnSpPr>
          <p:spPr>
            <a:xfrm flipH="1" flipV="1">
              <a:off x="9942753" y="4247546"/>
              <a:ext cx="189609" cy="8951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3" name="Connecteur droit avec flèche 42"/>
          <p:cNvCxnSpPr/>
          <p:nvPr/>
        </p:nvCxnSpPr>
        <p:spPr>
          <a:xfrm flipV="1">
            <a:off x="10604810" y="3836800"/>
            <a:ext cx="709188" cy="268161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avec flèche 43"/>
          <p:cNvCxnSpPr/>
          <p:nvPr/>
        </p:nvCxnSpPr>
        <p:spPr>
          <a:xfrm>
            <a:off x="10430588" y="4503343"/>
            <a:ext cx="1023221" cy="365097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avec flèche 44"/>
          <p:cNvCxnSpPr/>
          <p:nvPr/>
        </p:nvCxnSpPr>
        <p:spPr>
          <a:xfrm>
            <a:off x="10670413" y="4299429"/>
            <a:ext cx="643585" cy="59904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avec flèche 49"/>
          <p:cNvCxnSpPr/>
          <p:nvPr/>
        </p:nvCxnSpPr>
        <p:spPr>
          <a:xfrm flipH="1" flipV="1">
            <a:off x="8858294" y="3940936"/>
            <a:ext cx="935347" cy="152502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eur droit avec flèche 50"/>
          <p:cNvCxnSpPr/>
          <p:nvPr/>
        </p:nvCxnSpPr>
        <p:spPr>
          <a:xfrm flipH="1">
            <a:off x="9231715" y="4417455"/>
            <a:ext cx="598774" cy="341642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Double flèche horizontale 39"/>
          <p:cNvSpPr/>
          <p:nvPr/>
        </p:nvSpPr>
        <p:spPr>
          <a:xfrm>
            <a:off x="3926983" y="599752"/>
            <a:ext cx="4371698" cy="1554517"/>
          </a:xfrm>
          <a:prstGeom prst="leftRightArrow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accent6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3017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73487" y="296214"/>
            <a:ext cx="3387144" cy="6259132"/>
          </a:xfrm>
          <a:prstGeom prst="rect">
            <a:avLst/>
          </a:prstGeom>
          <a:noFill/>
          <a:ln w="38100">
            <a:solidFill>
              <a:srgbClr val="C000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/>
          </a:p>
        </p:txBody>
      </p:sp>
      <p:sp>
        <p:nvSpPr>
          <p:cNvPr id="5" name="Rectangle 4"/>
          <p:cNvSpPr/>
          <p:nvPr/>
        </p:nvSpPr>
        <p:spPr>
          <a:xfrm>
            <a:off x="8433515" y="296214"/>
            <a:ext cx="3387144" cy="6259132"/>
          </a:xfrm>
          <a:prstGeom prst="rect">
            <a:avLst/>
          </a:prstGeom>
          <a:noFill/>
          <a:ln w="38100">
            <a:solidFill>
              <a:srgbClr val="7030A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428543" y="373281"/>
            <a:ext cx="33970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CA" sz="2800" b="1" dirty="0" smtClean="0"/>
              <a:t>« </a:t>
            </a:r>
            <a:r>
              <a:rPr lang="fr-CA" sz="2800" b="1" dirty="0" err="1" smtClean="0">
                <a:solidFill>
                  <a:schemeClr val="tx1"/>
                </a:solidFill>
                <a:latin typeface="Cataclysmic" panose="02000000000000000000" pitchFamily="2" charset="0"/>
              </a:rPr>
              <a:t>Growth</a:t>
            </a:r>
            <a:r>
              <a:rPr lang="fr-CA" sz="2800" b="1" dirty="0" smtClean="0">
                <a:solidFill>
                  <a:schemeClr val="tx1"/>
                </a:solidFill>
                <a:latin typeface="Cataclysmic" panose="02000000000000000000" pitchFamily="2" charset="0"/>
              </a:rPr>
              <a:t> </a:t>
            </a:r>
            <a:r>
              <a:rPr lang="fr-CA" sz="2800" b="1" dirty="0" err="1" smtClean="0">
                <a:solidFill>
                  <a:schemeClr val="tx1"/>
                </a:solidFill>
                <a:latin typeface="Cataclysmic" panose="02000000000000000000" pitchFamily="2" charset="0"/>
              </a:rPr>
              <a:t>mindset</a:t>
            </a:r>
            <a:r>
              <a:rPr lang="fr-CA" sz="2800" b="1" dirty="0" smtClean="0">
                <a:solidFill>
                  <a:schemeClr val="tx1"/>
                </a:solidFill>
              </a:rPr>
              <a:t> »</a:t>
            </a:r>
            <a:endParaRPr lang="fr-CA" sz="2800" b="1" dirty="0"/>
          </a:p>
        </p:txBody>
      </p:sp>
      <p:sp>
        <p:nvSpPr>
          <p:cNvPr id="7" name="Rectangle 6"/>
          <p:cNvSpPr/>
          <p:nvPr/>
        </p:nvSpPr>
        <p:spPr>
          <a:xfrm>
            <a:off x="366255" y="373281"/>
            <a:ext cx="33826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CA" sz="2400" b="1" dirty="0" smtClean="0">
                <a:solidFill>
                  <a:schemeClr val="tx1"/>
                </a:solidFill>
                <a:latin typeface="Conga" panose="00000400000000000000" pitchFamily="2" charset="0"/>
              </a:rPr>
              <a:t>« </a:t>
            </a:r>
            <a:r>
              <a:rPr lang="fr-CA" sz="2400" b="1" dirty="0" err="1" smtClean="0">
                <a:solidFill>
                  <a:schemeClr val="tx1"/>
                </a:solidFill>
                <a:latin typeface="Conga" panose="00000400000000000000" pitchFamily="2" charset="0"/>
              </a:rPr>
              <a:t>Fixed</a:t>
            </a:r>
            <a:r>
              <a:rPr lang="fr-CA" sz="2400" b="1" dirty="0" smtClean="0">
                <a:solidFill>
                  <a:schemeClr val="tx1"/>
                </a:solidFill>
                <a:latin typeface="Conga" panose="00000400000000000000" pitchFamily="2" charset="0"/>
              </a:rPr>
              <a:t> </a:t>
            </a:r>
            <a:r>
              <a:rPr lang="fr-CA" sz="2400" b="1" dirty="0" err="1" smtClean="0">
                <a:solidFill>
                  <a:schemeClr val="tx1"/>
                </a:solidFill>
                <a:latin typeface="Conga" panose="00000400000000000000" pitchFamily="2" charset="0"/>
              </a:rPr>
              <a:t>mindset</a:t>
            </a:r>
            <a:r>
              <a:rPr lang="fr-CA" sz="2400" b="1" dirty="0" smtClean="0">
                <a:solidFill>
                  <a:schemeClr val="tx1"/>
                </a:solidFill>
                <a:latin typeface="Conga" panose="00000400000000000000" pitchFamily="2" charset="0"/>
              </a:rPr>
              <a:t> »</a:t>
            </a:r>
            <a:endParaRPr lang="fr-CA" sz="2400" b="1" dirty="0">
              <a:solidFill>
                <a:schemeClr val="tx1"/>
              </a:solidFill>
              <a:latin typeface="Conga" panose="00000400000000000000" pitchFamily="2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493423" y="886623"/>
            <a:ext cx="3168203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dirty="0" smtClean="0"/>
              <a:t>Intelligence = innée</a:t>
            </a:r>
          </a:p>
          <a:p>
            <a:pPr algn="ctr"/>
            <a:endParaRPr lang="fr-CA" dirty="0"/>
          </a:p>
          <a:p>
            <a:pPr algn="ctr"/>
            <a:r>
              <a:rPr lang="fr-CA" dirty="0" smtClean="0"/>
              <a:t>Efforts = manque de talent</a:t>
            </a:r>
            <a:endParaRPr lang="fr-CA" dirty="0"/>
          </a:p>
          <a:p>
            <a:pPr algn="ctr"/>
            <a:endParaRPr lang="fr-CA" dirty="0"/>
          </a:p>
          <a:p>
            <a:pPr algn="ctr"/>
            <a:r>
              <a:rPr lang="fr-CA" dirty="0"/>
              <a:t>E</a:t>
            </a:r>
            <a:r>
              <a:rPr lang="fr-CA" dirty="0" smtClean="0"/>
              <a:t>rreur = échec</a:t>
            </a:r>
          </a:p>
          <a:p>
            <a:pPr algn="ctr"/>
            <a:endParaRPr lang="fr-CA" dirty="0"/>
          </a:p>
          <a:p>
            <a:pPr algn="ctr"/>
            <a:r>
              <a:rPr lang="fr-CA" dirty="0" smtClean="0"/>
              <a:t>Rechercher LA bonne réponse</a:t>
            </a:r>
          </a:p>
          <a:p>
            <a:pPr algn="ctr"/>
            <a:endParaRPr lang="fr-CA" dirty="0"/>
          </a:p>
          <a:p>
            <a:pPr algn="ctr"/>
            <a:r>
              <a:rPr lang="fr-CA" dirty="0" smtClean="0"/>
              <a:t>Subir ce qui arrive</a:t>
            </a:r>
          </a:p>
          <a:p>
            <a:pPr algn="ctr"/>
            <a:endParaRPr lang="fr-CA" dirty="0"/>
          </a:p>
          <a:p>
            <a:pPr algn="ctr"/>
            <a:endParaRPr lang="fr-CA" dirty="0" smtClean="0"/>
          </a:p>
          <a:p>
            <a:pPr algn="ctr"/>
            <a:endParaRPr lang="fr-CA" dirty="0"/>
          </a:p>
          <a:p>
            <a:pPr algn="ctr"/>
            <a:endParaRPr lang="fr-CA" dirty="0" smtClean="0"/>
          </a:p>
          <a:p>
            <a:pPr algn="ctr"/>
            <a:endParaRPr lang="fr-CA" dirty="0"/>
          </a:p>
          <a:p>
            <a:pPr algn="ctr"/>
            <a:r>
              <a:rPr lang="fr-CA" dirty="0" smtClean="0"/>
              <a:t>Peur du jugement ≠ essayer</a:t>
            </a:r>
          </a:p>
          <a:p>
            <a:pPr algn="ctr"/>
            <a:r>
              <a:rPr lang="fr-CA" dirty="0" smtClean="0"/>
              <a:t>≠ collaborer,  ≠ analyser</a:t>
            </a:r>
          </a:p>
          <a:p>
            <a:pPr algn="ctr"/>
            <a:endParaRPr lang="fr-CA" dirty="0"/>
          </a:p>
          <a:p>
            <a:pPr algn="ctr"/>
            <a:r>
              <a:rPr lang="fr-CA" dirty="0" smtClean="0"/>
              <a:t>Réaction de défensive, de désengagement, d’évitement</a:t>
            </a:r>
            <a:endParaRPr lang="fr-CA" dirty="0"/>
          </a:p>
        </p:txBody>
      </p:sp>
      <p:sp>
        <p:nvSpPr>
          <p:cNvPr id="9" name="ZoneTexte 8"/>
          <p:cNvSpPr txBox="1"/>
          <p:nvPr/>
        </p:nvSpPr>
        <p:spPr>
          <a:xfrm>
            <a:off x="8542982" y="886623"/>
            <a:ext cx="3168203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dirty="0" smtClean="0"/>
              <a:t>Intelligence = développement</a:t>
            </a:r>
          </a:p>
          <a:p>
            <a:pPr algn="ctr"/>
            <a:endParaRPr lang="fr-CA" dirty="0"/>
          </a:p>
          <a:p>
            <a:pPr algn="ctr"/>
            <a:r>
              <a:rPr lang="fr-CA" dirty="0" smtClean="0"/>
              <a:t>Efforts = surmonter obstacles</a:t>
            </a:r>
          </a:p>
          <a:p>
            <a:pPr algn="ctr"/>
            <a:endParaRPr lang="fr-CA" dirty="0"/>
          </a:p>
          <a:p>
            <a:pPr algn="ctr"/>
            <a:r>
              <a:rPr lang="fr-CA" dirty="0" smtClean="0"/>
              <a:t>Erreur = occasion d’apprendre</a:t>
            </a:r>
          </a:p>
          <a:p>
            <a:pPr algn="ctr"/>
            <a:endParaRPr lang="fr-CA" dirty="0"/>
          </a:p>
          <a:p>
            <a:pPr algn="ctr"/>
            <a:r>
              <a:rPr lang="fr-CA" dirty="0" smtClean="0"/>
              <a:t>Conscience des ressources externes ET internes</a:t>
            </a:r>
          </a:p>
          <a:p>
            <a:pPr algn="ctr"/>
            <a:endParaRPr lang="fr-CA" dirty="0"/>
          </a:p>
          <a:p>
            <a:pPr algn="ctr"/>
            <a:r>
              <a:rPr lang="fr-CA" dirty="0" smtClean="0"/>
              <a:t>Faire en sorte que ça arrive</a:t>
            </a:r>
          </a:p>
          <a:p>
            <a:pPr algn="ctr"/>
            <a:endParaRPr lang="fr-CA" dirty="0"/>
          </a:p>
          <a:p>
            <a:pPr algn="ctr"/>
            <a:endParaRPr lang="fr-CA" dirty="0" smtClean="0"/>
          </a:p>
          <a:p>
            <a:pPr algn="ctr"/>
            <a:endParaRPr lang="fr-CA" dirty="0" smtClean="0"/>
          </a:p>
          <a:p>
            <a:pPr algn="ctr"/>
            <a:endParaRPr lang="fr-CA" dirty="0"/>
          </a:p>
          <a:p>
            <a:pPr algn="ctr"/>
            <a:endParaRPr lang="fr-CA" dirty="0"/>
          </a:p>
          <a:p>
            <a:pPr algn="ctr"/>
            <a:r>
              <a:rPr lang="fr-CA" dirty="0" smtClean="0"/>
              <a:t>Essayer, collaborer, analyser, réfléchir</a:t>
            </a:r>
          </a:p>
          <a:p>
            <a:pPr algn="ctr"/>
            <a:endParaRPr lang="fr-CA" dirty="0"/>
          </a:p>
          <a:p>
            <a:pPr algn="ctr"/>
            <a:r>
              <a:rPr lang="fr-CA" dirty="0" smtClean="0"/>
              <a:t>Engagement, reconnaissance</a:t>
            </a:r>
            <a:endParaRPr lang="fr-CA" dirty="0"/>
          </a:p>
        </p:txBody>
      </p:sp>
      <p:cxnSp>
        <p:nvCxnSpPr>
          <p:cNvPr id="11" name="Connecteur droit avec flèche 10"/>
          <p:cNvCxnSpPr/>
          <p:nvPr/>
        </p:nvCxnSpPr>
        <p:spPr>
          <a:xfrm>
            <a:off x="790087" y="3606085"/>
            <a:ext cx="982370" cy="334851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 flipV="1">
            <a:off x="790087" y="4260890"/>
            <a:ext cx="982370" cy="169443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 flipH="1">
            <a:off x="2374544" y="3549219"/>
            <a:ext cx="955183" cy="487251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flipH="1" flipV="1">
            <a:off x="2446634" y="4151614"/>
            <a:ext cx="449687" cy="457062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/>
          <p:nvPr/>
        </p:nvCxnSpPr>
        <p:spPr>
          <a:xfrm>
            <a:off x="959479" y="4006518"/>
            <a:ext cx="643585" cy="59904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e 30"/>
          <p:cNvGrpSpPr/>
          <p:nvPr/>
        </p:nvGrpSpPr>
        <p:grpSpPr>
          <a:xfrm>
            <a:off x="1888367" y="3549219"/>
            <a:ext cx="368660" cy="1051499"/>
            <a:chOff x="1893195" y="3716644"/>
            <a:chExt cx="368660" cy="1051499"/>
          </a:xfrm>
        </p:grpSpPr>
        <p:sp>
          <p:nvSpPr>
            <p:cNvPr id="20" name="Ellipse 19"/>
            <p:cNvSpPr/>
            <p:nvPr/>
          </p:nvSpPr>
          <p:spPr>
            <a:xfrm>
              <a:off x="1893195" y="3716644"/>
              <a:ext cx="368660" cy="34973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cxnSp>
          <p:nvCxnSpPr>
            <p:cNvPr id="22" name="Connecteur droit 21"/>
            <p:cNvCxnSpPr/>
            <p:nvPr/>
          </p:nvCxnSpPr>
          <p:spPr>
            <a:xfrm>
              <a:off x="2082803" y="4108361"/>
              <a:ext cx="0" cy="48939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/>
            <p:cNvCxnSpPr/>
            <p:nvPr/>
          </p:nvCxnSpPr>
          <p:spPr>
            <a:xfrm>
              <a:off x="2086377" y="4597758"/>
              <a:ext cx="175478" cy="17038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/>
            <p:cNvCxnSpPr/>
            <p:nvPr/>
          </p:nvCxnSpPr>
          <p:spPr>
            <a:xfrm flipH="1">
              <a:off x="1930044" y="4597758"/>
              <a:ext cx="152760" cy="16746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cteur droit 26"/>
            <p:cNvCxnSpPr/>
            <p:nvPr/>
          </p:nvCxnSpPr>
          <p:spPr>
            <a:xfrm>
              <a:off x="2086376" y="4233847"/>
              <a:ext cx="175478" cy="17038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/>
            <p:cNvCxnSpPr/>
            <p:nvPr/>
          </p:nvCxnSpPr>
          <p:spPr>
            <a:xfrm flipH="1">
              <a:off x="1930044" y="4233847"/>
              <a:ext cx="152759" cy="18195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oupe 41"/>
          <p:cNvGrpSpPr/>
          <p:nvPr/>
        </p:nvGrpSpPr>
        <p:grpSpPr>
          <a:xfrm>
            <a:off x="9942753" y="3819861"/>
            <a:ext cx="368660" cy="1051499"/>
            <a:chOff x="9942753" y="3819861"/>
            <a:chExt cx="368660" cy="1051499"/>
          </a:xfrm>
        </p:grpSpPr>
        <p:sp>
          <p:nvSpPr>
            <p:cNvPr id="34" name="Ellipse 33"/>
            <p:cNvSpPr/>
            <p:nvPr/>
          </p:nvSpPr>
          <p:spPr>
            <a:xfrm>
              <a:off x="9942753" y="3819861"/>
              <a:ext cx="368660" cy="34973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cxnSp>
          <p:nvCxnSpPr>
            <p:cNvPr id="35" name="Connecteur droit 34"/>
            <p:cNvCxnSpPr/>
            <p:nvPr/>
          </p:nvCxnSpPr>
          <p:spPr>
            <a:xfrm>
              <a:off x="10132361" y="4211578"/>
              <a:ext cx="0" cy="48939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/>
            <p:cNvCxnSpPr/>
            <p:nvPr/>
          </p:nvCxnSpPr>
          <p:spPr>
            <a:xfrm>
              <a:off x="10135935" y="4700975"/>
              <a:ext cx="175478" cy="17038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necteur droit 36"/>
            <p:cNvCxnSpPr/>
            <p:nvPr/>
          </p:nvCxnSpPr>
          <p:spPr>
            <a:xfrm flipH="1">
              <a:off x="9979602" y="4700975"/>
              <a:ext cx="152760" cy="16746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cteur droit 37"/>
            <p:cNvCxnSpPr/>
            <p:nvPr/>
          </p:nvCxnSpPr>
          <p:spPr>
            <a:xfrm flipV="1">
              <a:off x="10135934" y="4208658"/>
              <a:ext cx="175479" cy="12840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necteur droit 38"/>
            <p:cNvCxnSpPr/>
            <p:nvPr/>
          </p:nvCxnSpPr>
          <p:spPr>
            <a:xfrm flipH="1" flipV="1">
              <a:off x="9942753" y="4247546"/>
              <a:ext cx="189609" cy="8951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3" name="Connecteur droit avec flèche 42"/>
          <p:cNvCxnSpPr/>
          <p:nvPr/>
        </p:nvCxnSpPr>
        <p:spPr>
          <a:xfrm flipV="1">
            <a:off x="10604810" y="3836800"/>
            <a:ext cx="709188" cy="268161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avec flèche 43"/>
          <p:cNvCxnSpPr/>
          <p:nvPr/>
        </p:nvCxnSpPr>
        <p:spPr>
          <a:xfrm>
            <a:off x="10430588" y="4503343"/>
            <a:ext cx="1023221" cy="365097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avec flèche 44"/>
          <p:cNvCxnSpPr/>
          <p:nvPr/>
        </p:nvCxnSpPr>
        <p:spPr>
          <a:xfrm>
            <a:off x="10670413" y="4299429"/>
            <a:ext cx="643585" cy="59904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avec flèche 49"/>
          <p:cNvCxnSpPr/>
          <p:nvPr/>
        </p:nvCxnSpPr>
        <p:spPr>
          <a:xfrm flipH="1" flipV="1">
            <a:off x="8858294" y="3940936"/>
            <a:ext cx="935347" cy="152502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eur droit avec flèche 50"/>
          <p:cNvCxnSpPr/>
          <p:nvPr/>
        </p:nvCxnSpPr>
        <p:spPr>
          <a:xfrm flipH="1">
            <a:off x="9231715" y="4417455"/>
            <a:ext cx="598774" cy="341642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Double flèche horizontale 54"/>
          <p:cNvSpPr/>
          <p:nvPr/>
        </p:nvSpPr>
        <p:spPr>
          <a:xfrm>
            <a:off x="3926983" y="599752"/>
            <a:ext cx="4371698" cy="1554517"/>
          </a:xfrm>
          <a:prstGeom prst="leftRightArrow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accent6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2800" dirty="0" smtClean="0">
                <a:solidFill>
                  <a:schemeClr val="tx1"/>
                </a:solidFill>
              </a:rPr>
              <a:t>Espace d’influence</a:t>
            </a:r>
            <a:endParaRPr lang="fr-CA" sz="2800" dirty="0">
              <a:solidFill>
                <a:schemeClr val="tx1"/>
              </a:solidFill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4327301" y="2627290"/>
            <a:ext cx="378638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32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Comment accompagner l’individu à découvrir l’ampleur toujours grandissante de son potentiel?</a:t>
            </a:r>
            <a:endParaRPr lang="fr-CA" sz="3200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516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73487" y="296214"/>
            <a:ext cx="3387144" cy="6259132"/>
          </a:xfrm>
          <a:prstGeom prst="rect">
            <a:avLst/>
          </a:prstGeom>
          <a:noFill/>
          <a:ln w="38100">
            <a:solidFill>
              <a:srgbClr val="C000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/>
          </a:p>
        </p:txBody>
      </p:sp>
      <p:sp>
        <p:nvSpPr>
          <p:cNvPr id="5" name="Rectangle 4"/>
          <p:cNvSpPr/>
          <p:nvPr/>
        </p:nvSpPr>
        <p:spPr>
          <a:xfrm>
            <a:off x="8395474" y="296214"/>
            <a:ext cx="3387144" cy="6259132"/>
          </a:xfrm>
          <a:prstGeom prst="rect">
            <a:avLst/>
          </a:prstGeom>
          <a:noFill/>
          <a:ln w="38100">
            <a:solidFill>
              <a:srgbClr val="7030A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428543" y="373281"/>
            <a:ext cx="33970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CA" sz="2800" b="1" dirty="0" smtClean="0"/>
              <a:t>« </a:t>
            </a:r>
            <a:r>
              <a:rPr lang="fr-CA" sz="2800" b="1" dirty="0" err="1" smtClean="0">
                <a:solidFill>
                  <a:schemeClr val="tx1"/>
                </a:solidFill>
                <a:latin typeface="Cataclysmic" panose="02000000000000000000" pitchFamily="2" charset="0"/>
              </a:rPr>
              <a:t>Growth</a:t>
            </a:r>
            <a:r>
              <a:rPr lang="fr-CA" sz="2800" b="1" dirty="0" smtClean="0">
                <a:solidFill>
                  <a:schemeClr val="tx1"/>
                </a:solidFill>
                <a:latin typeface="Cataclysmic" panose="02000000000000000000" pitchFamily="2" charset="0"/>
              </a:rPr>
              <a:t> </a:t>
            </a:r>
            <a:r>
              <a:rPr lang="fr-CA" sz="2800" b="1" dirty="0" err="1" smtClean="0">
                <a:solidFill>
                  <a:schemeClr val="tx1"/>
                </a:solidFill>
                <a:latin typeface="Cataclysmic" panose="02000000000000000000" pitchFamily="2" charset="0"/>
              </a:rPr>
              <a:t>mindset</a:t>
            </a:r>
            <a:r>
              <a:rPr lang="fr-CA" sz="2800" b="1" dirty="0" smtClean="0">
                <a:solidFill>
                  <a:schemeClr val="tx1"/>
                </a:solidFill>
              </a:rPr>
              <a:t> »</a:t>
            </a:r>
            <a:endParaRPr lang="fr-CA" sz="2800" b="1" dirty="0"/>
          </a:p>
        </p:txBody>
      </p:sp>
      <p:sp>
        <p:nvSpPr>
          <p:cNvPr id="7" name="Rectangle 6"/>
          <p:cNvSpPr/>
          <p:nvPr/>
        </p:nvSpPr>
        <p:spPr>
          <a:xfrm>
            <a:off x="366255" y="373281"/>
            <a:ext cx="33826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CA" sz="2400" b="1" dirty="0" smtClean="0">
                <a:solidFill>
                  <a:schemeClr val="tx1"/>
                </a:solidFill>
                <a:latin typeface="Conga" panose="00000400000000000000" pitchFamily="2" charset="0"/>
              </a:rPr>
              <a:t>« </a:t>
            </a:r>
            <a:r>
              <a:rPr lang="fr-CA" sz="2400" b="1" dirty="0" err="1" smtClean="0">
                <a:solidFill>
                  <a:schemeClr val="tx1"/>
                </a:solidFill>
                <a:latin typeface="Conga" panose="00000400000000000000" pitchFamily="2" charset="0"/>
              </a:rPr>
              <a:t>Fixed</a:t>
            </a:r>
            <a:r>
              <a:rPr lang="fr-CA" sz="2400" b="1" dirty="0" smtClean="0">
                <a:solidFill>
                  <a:schemeClr val="tx1"/>
                </a:solidFill>
                <a:latin typeface="Conga" panose="00000400000000000000" pitchFamily="2" charset="0"/>
              </a:rPr>
              <a:t> </a:t>
            </a:r>
            <a:r>
              <a:rPr lang="fr-CA" sz="2400" b="1" dirty="0" err="1" smtClean="0">
                <a:solidFill>
                  <a:schemeClr val="tx1"/>
                </a:solidFill>
                <a:latin typeface="Conga" panose="00000400000000000000" pitchFamily="2" charset="0"/>
              </a:rPr>
              <a:t>mindset</a:t>
            </a:r>
            <a:r>
              <a:rPr lang="fr-CA" sz="2400" b="1" dirty="0" smtClean="0">
                <a:solidFill>
                  <a:schemeClr val="tx1"/>
                </a:solidFill>
                <a:latin typeface="Conga" panose="00000400000000000000" pitchFamily="2" charset="0"/>
              </a:rPr>
              <a:t> »</a:t>
            </a:r>
            <a:endParaRPr lang="fr-CA" sz="2400" b="1" dirty="0">
              <a:solidFill>
                <a:schemeClr val="tx1"/>
              </a:solidFill>
              <a:latin typeface="Conga" panose="00000400000000000000" pitchFamily="2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493423" y="886623"/>
            <a:ext cx="3168203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dirty="0" smtClean="0"/>
              <a:t>Intelligence = innée</a:t>
            </a:r>
          </a:p>
          <a:p>
            <a:pPr algn="ctr"/>
            <a:endParaRPr lang="fr-CA" dirty="0"/>
          </a:p>
          <a:p>
            <a:pPr algn="ctr"/>
            <a:r>
              <a:rPr lang="fr-CA" dirty="0" smtClean="0"/>
              <a:t>Efforts = manque de talent</a:t>
            </a:r>
            <a:endParaRPr lang="fr-CA" dirty="0"/>
          </a:p>
          <a:p>
            <a:pPr algn="ctr"/>
            <a:endParaRPr lang="fr-CA" dirty="0"/>
          </a:p>
          <a:p>
            <a:pPr algn="ctr"/>
            <a:r>
              <a:rPr lang="fr-CA" dirty="0"/>
              <a:t>E</a:t>
            </a:r>
            <a:r>
              <a:rPr lang="fr-CA" dirty="0" smtClean="0"/>
              <a:t>rreur = échec</a:t>
            </a:r>
          </a:p>
          <a:p>
            <a:pPr algn="ctr"/>
            <a:endParaRPr lang="fr-CA" dirty="0"/>
          </a:p>
          <a:p>
            <a:pPr algn="ctr"/>
            <a:r>
              <a:rPr lang="fr-CA" dirty="0" smtClean="0"/>
              <a:t>Rechercher LA bonne réponse</a:t>
            </a:r>
          </a:p>
          <a:p>
            <a:pPr algn="ctr"/>
            <a:endParaRPr lang="fr-CA" dirty="0"/>
          </a:p>
          <a:p>
            <a:pPr algn="ctr"/>
            <a:r>
              <a:rPr lang="fr-CA" dirty="0" smtClean="0"/>
              <a:t>Subir ce qui arrive</a:t>
            </a:r>
          </a:p>
          <a:p>
            <a:pPr algn="ctr"/>
            <a:endParaRPr lang="fr-CA" dirty="0"/>
          </a:p>
          <a:p>
            <a:pPr algn="ctr"/>
            <a:endParaRPr lang="fr-CA" dirty="0" smtClean="0"/>
          </a:p>
          <a:p>
            <a:pPr algn="ctr"/>
            <a:endParaRPr lang="fr-CA" dirty="0"/>
          </a:p>
          <a:p>
            <a:pPr algn="ctr"/>
            <a:endParaRPr lang="fr-CA" dirty="0" smtClean="0"/>
          </a:p>
          <a:p>
            <a:pPr algn="ctr"/>
            <a:endParaRPr lang="fr-CA" dirty="0"/>
          </a:p>
          <a:p>
            <a:pPr algn="ctr"/>
            <a:r>
              <a:rPr lang="fr-CA" dirty="0" smtClean="0"/>
              <a:t>Peur du jugement ≠ essayer</a:t>
            </a:r>
          </a:p>
          <a:p>
            <a:pPr algn="ctr"/>
            <a:r>
              <a:rPr lang="fr-CA" dirty="0" smtClean="0"/>
              <a:t>≠ collaborer,  ≠ analyser</a:t>
            </a:r>
          </a:p>
          <a:p>
            <a:pPr algn="ctr"/>
            <a:endParaRPr lang="fr-CA" dirty="0"/>
          </a:p>
          <a:p>
            <a:pPr algn="ctr"/>
            <a:r>
              <a:rPr lang="fr-CA" dirty="0" smtClean="0"/>
              <a:t>Réaction de défensive, de désengagement, d’évitement</a:t>
            </a:r>
            <a:endParaRPr lang="fr-CA" dirty="0"/>
          </a:p>
        </p:txBody>
      </p:sp>
      <p:sp>
        <p:nvSpPr>
          <p:cNvPr id="9" name="ZoneTexte 8"/>
          <p:cNvSpPr txBox="1"/>
          <p:nvPr/>
        </p:nvSpPr>
        <p:spPr>
          <a:xfrm>
            <a:off x="8542982" y="886623"/>
            <a:ext cx="3168203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dirty="0" smtClean="0"/>
              <a:t>Intelligence = développement</a:t>
            </a:r>
          </a:p>
          <a:p>
            <a:pPr algn="ctr"/>
            <a:endParaRPr lang="fr-CA" dirty="0"/>
          </a:p>
          <a:p>
            <a:pPr algn="ctr"/>
            <a:r>
              <a:rPr lang="fr-CA" dirty="0" smtClean="0"/>
              <a:t>Efforts = surmonter obstacles</a:t>
            </a:r>
          </a:p>
          <a:p>
            <a:pPr algn="ctr"/>
            <a:endParaRPr lang="fr-CA" dirty="0"/>
          </a:p>
          <a:p>
            <a:pPr algn="ctr"/>
            <a:r>
              <a:rPr lang="fr-CA" dirty="0" smtClean="0"/>
              <a:t>Erreur = occasion d’apprendre</a:t>
            </a:r>
          </a:p>
          <a:p>
            <a:pPr algn="ctr"/>
            <a:endParaRPr lang="fr-CA" dirty="0"/>
          </a:p>
          <a:p>
            <a:pPr algn="ctr"/>
            <a:r>
              <a:rPr lang="fr-CA" dirty="0" smtClean="0"/>
              <a:t>Conscience des ressources externes ET internes</a:t>
            </a:r>
          </a:p>
          <a:p>
            <a:pPr algn="ctr"/>
            <a:endParaRPr lang="fr-CA" dirty="0"/>
          </a:p>
          <a:p>
            <a:pPr algn="ctr"/>
            <a:r>
              <a:rPr lang="fr-CA" dirty="0" smtClean="0"/>
              <a:t>Faire en sorte que ça arrive</a:t>
            </a:r>
          </a:p>
          <a:p>
            <a:pPr algn="ctr"/>
            <a:endParaRPr lang="fr-CA" dirty="0"/>
          </a:p>
          <a:p>
            <a:pPr algn="ctr"/>
            <a:endParaRPr lang="fr-CA" dirty="0" smtClean="0"/>
          </a:p>
          <a:p>
            <a:pPr algn="ctr"/>
            <a:endParaRPr lang="fr-CA" dirty="0" smtClean="0"/>
          </a:p>
          <a:p>
            <a:pPr algn="ctr"/>
            <a:endParaRPr lang="fr-CA" dirty="0"/>
          </a:p>
          <a:p>
            <a:pPr algn="ctr"/>
            <a:endParaRPr lang="fr-CA" dirty="0"/>
          </a:p>
          <a:p>
            <a:pPr algn="ctr"/>
            <a:r>
              <a:rPr lang="fr-CA" dirty="0" smtClean="0"/>
              <a:t>Essayer, collaborer, analyser, réfléchir</a:t>
            </a:r>
          </a:p>
          <a:p>
            <a:pPr algn="ctr"/>
            <a:endParaRPr lang="fr-CA" dirty="0"/>
          </a:p>
          <a:p>
            <a:pPr algn="ctr"/>
            <a:r>
              <a:rPr lang="fr-CA" dirty="0" smtClean="0"/>
              <a:t>Engagement, reconnaissance</a:t>
            </a:r>
            <a:endParaRPr lang="fr-CA" dirty="0"/>
          </a:p>
        </p:txBody>
      </p:sp>
      <p:cxnSp>
        <p:nvCxnSpPr>
          <p:cNvPr id="11" name="Connecteur droit avec flèche 10"/>
          <p:cNvCxnSpPr/>
          <p:nvPr/>
        </p:nvCxnSpPr>
        <p:spPr>
          <a:xfrm>
            <a:off x="790087" y="3606085"/>
            <a:ext cx="982370" cy="334851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 flipV="1">
            <a:off x="790087" y="4260890"/>
            <a:ext cx="982370" cy="169443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 flipH="1">
            <a:off x="2374544" y="3549219"/>
            <a:ext cx="955183" cy="487251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flipH="1" flipV="1">
            <a:off x="2446634" y="4151614"/>
            <a:ext cx="449687" cy="457062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/>
          <p:nvPr/>
        </p:nvCxnSpPr>
        <p:spPr>
          <a:xfrm>
            <a:off x="959479" y="4006518"/>
            <a:ext cx="643585" cy="59904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e 30"/>
          <p:cNvGrpSpPr/>
          <p:nvPr/>
        </p:nvGrpSpPr>
        <p:grpSpPr>
          <a:xfrm>
            <a:off x="1888367" y="3549219"/>
            <a:ext cx="368660" cy="1051499"/>
            <a:chOff x="1893195" y="3716644"/>
            <a:chExt cx="368660" cy="1051499"/>
          </a:xfrm>
        </p:grpSpPr>
        <p:sp>
          <p:nvSpPr>
            <p:cNvPr id="20" name="Ellipse 19"/>
            <p:cNvSpPr/>
            <p:nvPr/>
          </p:nvSpPr>
          <p:spPr>
            <a:xfrm>
              <a:off x="1893195" y="3716644"/>
              <a:ext cx="368660" cy="34973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cxnSp>
          <p:nvCxnSpPr>
            <p:cNvPr id="22" name="Connecteur droit 21"/>
            <p:cNvCxnSpPr/>
            <p:nvPr/>
          </p:nvCxnSpPr>
          <p:spPr>
            <a:xfrm>
              <a:off x="2082803" y="4108361"/>
              <a:ext cx="0" cy="48939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/>
            <p:cNvCxnSpPr/>
            <p:nvPr/>
          </p:nvCxnSpPr>
          <p:spPr>
            <a:xfrm>
              <a:off x="2086377" y="4597758"/>
              <a:ext cx="175478" cy="17038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/>
            <p:cNvCxnSpPr/>
            <p:nvPr/>
          </p:nvCxnSpPr>
          <p:spPr>
            <a:xfrm flipH="1">
              <a:off x="1930044" y="4597758"/>
              <a:ext cx="152760" cy="16746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cteur droit 26"/>
            <p:cNvCxnSpPr/>
            <p:nvPr/>
          </p:nvCxnSpPr>
          <p:spPr>
            <a:xfrm>
              <a:off x="2086376" y="4233847"/>
              <a:ext cx="175478" cy="17038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/>
            <p:cNvCxnSpPr/>
            <p:nvPr/>
          </p:nvCxnSpPr>
          <p:spPr>
            <a:xfrm flipH="1">
              <a:off x="1930044" y="4233847"/>
              <a:ext cx="152759" cy="18195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oupe 41"/>
          <p:cNvGrpSpPr/>
          <p:nvPr/>
        </p:nvGrpSpPr>
        <p:grpSpPr>
          <a:xfrm>
            <a:off x="9942753" y="3819861"/>
            <a:ext cx="368660" cy="1051499"/>
            <a:chOff x="9942753" y="3819861"/>
            <a:chExt cx="368660" cy="1051499"/>
          </a:xfrm>
        </p:grpSpPr>
        <p:sp>
          <p:nvSpPr>
            <p:cNvPr id="34" name="Ellipse 33"/>
            <p:cNvSpPr/>
            <p:nvPr/>
          </p:nvSpPr>
          <p:spPr>
            <a:xfrm>
              <a:off x="9942753" y="3819861"/>
              <a:ext cx="368660" cy="34973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cxnSp>
          <p:nvCxnSpPr>
            <p:cNvPr id="35" name="Connecteur droit 34"/>
            <p:cNvCxnSpPr/>
            <p:nvPr/>
          </p:nvCxnSpPr>
          <p:spPr>
            <a:xfrm>
              <a:off x="10132361" y="4211578"/>
              <a:ext cx="0" cy="48939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/>
            <p:cNvCxnSpPr/>
            <p:nvPr/>
          </p:nvCxnSpPr>
          <p:spPr>
            <a:xfrm>
              <a:off x="10135935" y="4700975"/>
              <a:ext cx="175478" cy="17038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necteur droit 36"/>
            <p:cNvCxnSpPr/>
            <p:nvPr/>
          </p:nvCxnSpPr>
          <p:spPr>
            <a:xfrm flipH="1">
              <a:off x="9979602" y="4700975"/>
              <a:ext cx="152760" cy="16746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cteur droit 37"/>
            <p:cNvCxnSpPr/>
            <p:nvPr/>
          </p:nvCxnSpPr>
          <p:spPr>
            <a:xfrm flipV="1">
              <a:off x="10135934" y="4208658"/>
              <a:ext cx="175479" cy="12840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necteur droit 38"/>
            <p:cNvCxnSpPr/>
            <p:nvPr/>
          </p:nvCxnSpPr>
          <p:spPr>
            <a:xfrm flipH="1" flipV="1">
              <a:off x="9942753" y="4247546"/>
              <a:ext cx="189609" cy="8951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3" name="Connecteur droit avec flèche 42"/>
          <p:cNvCxnSpPr/>
          <p:nvPr/>
        </p:nvCxnSpPr>
        <p:spPr>
          <a:xfrm flipV="1">
            <a:off x="10604810" y="3836800"/>
            <a:ext cx="709188" cy="268161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avec flèche 43"/>
          <p:cNvCxnSpPr/>
          <p:nvPr/>
        </p:nvCxnSpPr>
        <p:spPr>
          <a:xfrm>
            <a:off x="10430588" y="4503343"/>
            <a:ext cx="1023221" cy="365097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avec flèche 44"/>
          <p:cNvCxnSpPr/>
          <p:nvPr/>
        </p:nvCxnSpPr>
        <p:spPr>
          <a:xfrm>
            <a:off x="10670413" y="4299429"/>
            <a:ext cx="643585" cy="59904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avec flèche 49"/>
          <p:cNvCxnSpPr/>
          <p:nvPr/>
        </p:nvCxnSpPr>
        <p:spPr>
          <a:xfrm flipH="1" flipV="1">
            <a:off x="8858294" y="3940936"/>
            <a:ext cx="935347" cy="152502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eur droit avec flèche 50"/>
          <p:cNvCxnSpPr/>
          <p:nvPr/>
        </p:nvCxnSpPr>
        <p:spPr>
          <a:xfrm flipH="1">
            <a:off x="9231715" y="4417455"/>
            <a:ext cx="598774" cy="341642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Double flèche horizontale 54"/>
          <p:cNvSpPr/>
          <p:nvPr/>
        </p:nvSpPr>
        <p:spPr>
          <a:xfrm>
            <a:off x="3935599" y="318454"/>
            <a:ext cx="4371698" cy="1554517"/>
          </a:xfrm>
          <a:prstGeom prst="leftRightArrow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accent6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2800" dirty="0" smtClean="0">
                <a:solidFill>
                  <a:schemeClr val="tx1"/>
                </a:solidFill>
              </a:rPr>
              <a:t>Espace d’influence</a:t>
            </a:r>
            <a:endParaRPr lang="fr-CA" sz="2800" dirty="0">
              <a:solidFill>
                <a:schemeClr val="tx1"/>
              </a:solidFill>
            </a:endParaRPr>
          </a:p>
        </p:txBody>
      </p:sp>
      <p:sp>
        <p:nvSpPr>
          <p:cNvPr id="62" name="ZoneTexte 61"/>
          <p:cNvSpPr txBox="1"/>
          <p:nvPr/>
        </p:nvSpPr>
        <p:spPr>
          <a:xfrm>
            <a:off x="4437633" y="2170683"/>
            <a:ext cx="3654921" cy="4204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fr-CA" b="1" dirty="0" smtClean="0"/>
              <a:t>Conceptions/croyances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fr-CA" b="1" dirty="0" smtClean="0"/>
              <a:t>Planification/évaluation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fr-CA" b="1" dirty="0" smtClean="0"/>
              <a:t>Rétroaction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fr-CA" b="1" dirty="0" smtClean="0"/>
              <a:t>Pratique réflexive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fr-CA" b="1" dirty="0" smtClean="0"/>
              <a:t>Outils intellectuels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lphaLcPeriod"/>
            </a:pPr>
            <a:r>
              <a:rPr lang="fr-CA" b="1" dirty="0" smtClean="0"/>
              <a:t>Questionnement méta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lphaLcPeriod"/>
            </a:pPr>
            <a:r>
              <a:rPr lang="fr-CA" b="1" dirty="0" smtClean="0"/>
              <a:t>Compréhension du phénomène de stress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lphaLcPeriod"/>
            </a:pPr>
            <a:r>
              <a:rPr lang="fr-CA" b="1" dirty="0" smtClean="0"/>
              <a:t>Compréhension </a:t>
            </a:r>
            <a:r>
              <a:rPr lang="fr-CA" b="1" dirty="0" err="1" smtClean="0"/>
              <a:t>ed</a:t>
            </a:r>
            <a:r>
              <a:rPr lang="fr-CA" b="1" dirty="0" smtClean="0"/>
              <a:t> la dynamique motivationnelle</a:t>
            </a:r>
          </a:p>
        </p:txBody>
      </p:sp>
    </p:spTree>
    <p:extLst>
      <p:ext uri="{BB962C8B-B14F-4D97-AF65-F5344CB8AC3E}">
        <p14:creationId xmlns:p14="http://schemas.microsoft.com/office/powerpoint/2010/main" val="1906203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Double flèche horizontale 54"/>
          <p:cNvSpPr/>
          <p:nvPr/>
        </p:nvSpPr>
        <p:spPr>
          <a:xfrm>
            <a:off x="3771386" y="432758"/>
            <a:ext cx="4757273" cy="1554517"/>
          </a:xfrm>
          <a:prstGeom prst="leftRightArrow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accent6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2800" dirty="0" smtClean="0">
                <a:solidFill>
                  <a:schemeClr val="tx1"/>
                </a:solidFill>
              </a:rPr>
              <a:t>1. Conceptions/croyances</a:t>
            </a:r>
            <a:endParaRPr lang="fr-CA" sz="2800" dirty="0">
              <a:solidFill>
                <a:schemeClr val="tx1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3142501" y="2367459"/>
            <a:ext cx="601503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CA" dirty="0" smtClean="0"/>
          </a:p>
          <a:p>
            <a:pPr algn="ctr"/>
            <a:r>
              <a:rPr lang="fr-CA" dirty="0" smtClean="0"/>
              <a:t>Conception de l’intelligence</a:t>
            </a:r>
          </a:p>
          <a:p>
            <a:pPr algn="ctr"/>
            <a:endParaRPr lang="fr-CA" dirty="0" smtClean="0"/>
          </a:p>
          <a:p>
            <a:pPr algn="ctr"/>
            <a:r>
              <a:rPr lang="fr-CA" dirty="0" smtClean="0"/>
              <a:t>Conception de l’autonomie</a:t>
            </a:r>
          </a:p>
          <a:p>
            <a:pPr algn="ctr"/>
            <a:endParaRPr lang="fr-CA" dirty="0"/>
          </a:p>
          <a:p>
            <a:pPr algn="ctr"/>
            <a:r>
              <a:rPr lang="fr-CA" dirty="0" smtClean="0"/>
              <a:t>Conception de ce qu’est un bon apprenant</a:t>
            </a:r>
          </a:p>
          <a:p>
            <a:pPr algn="ctr"/>
            <a:endParaRPr lang="fr-CA" dirty="0"/>
          </a:p>
          <a:p>
            <a:pPr algn="ctr"/>
            <a:r>
              <a:rPr lang="fr-CA" dirty="0" smtClean="0"/>
              <a:t>Voir </a:t>
            </a:r>
            <a:r>
              <a:rPr lang="fr-CA" dirty="0"/>
              <a:t>tous les élèves dans une optique </a:t>
            </a:r>
            <a:r>
              <a:rPr lang="fr-CA" dirty="0" smtClean="0"/>
              <a:t>capacitaire</a:t>
            </a:r>
          </a:p>
          <a:p>
            <a:pPr algn="ctr"/>
            <a:endParaRPr lang="fr-CA" dirty="0"/>
          </a:p>
          <a:p>
            <a:pPr algn="ctr"/>
            <a:r>
              <a:rPr lang="fr-CA" dirty="0" smtClean="0"/>
              <a:t>L’individu est le seul qui peut apprendre ou changer.</a:t>
            </a:r>
          </a:p>
          <a:p>
            <a:pPr algn="ctr"/>
            <a:r>
              <a:rPr lang="fr-CA" dirty="0" smtClean="0"/>
              <a:t> Personne ne peut le faire pour lui…</a:t>
            </a:r>
          </a:p>
          <a:p>
            <a:pPr algn="ctr"/>
            <a:endParaRPr lang="fr-CA" dirty="0" smtClean="0"/>
          </a:p>
          <a:p>
            <a:pPr algn="ctr"/>
            <a:r>
              <a:rPr lang="fr-CA" dirty="0"/>
              <a:t>« Tenter de convaincre quelqu’un qu’il est </a:t>
            </a:r>
            <a:r>
              <a:rPr lang="fr-CA" dirty="0" smtClean="0"/>
              <a:t>capable</a:t>
            </a:r>
          </a:p>
          <a:p>
            <a:pPr algn="ctr"/>
            <a:r>
              <a:rPr lang="fr-CA" dirty="0" smtClean="0"/>
              <a:t>n’a </a:t>
            </a:r>
            <a:r>
              <a:rPr lang="fr-CA" dirty="0"/>
              <a:t>pas d’incidence » </a:t>
            </a:r>
            <a:endParaRPr lang="fr-CA" dirty="0" smtClean="0"/>
          </a:p>
          <a:p>
            <a:pPr algn="ctr"/>
            <a:r>
              <a:rPr lang="fr-CA" dirty="0" smtClean="0"/>
              <a:t>- </a:t>
            </a:r>
            <a:r>
              <a:rPr lang="fr-CA" dirty="0"/>
              <a:t>S. Bissonnette</a:t>
            </a:r>
          </a:p>
          <a:p>
            <a:endParaRPr lang="fr-CA" dirty="0"/>
          </a:p>
        </p:txBody>
      </p:sp>
      <p:sp>
        <p:nvSpPr>
          <p:cNvPr id="2" name="ZoneTexte 1"/>
          <p:cNvSpPr txBox="1"/>
          <p:nvPr/>
        </p:nvSpPr>
        <p:spPr>
          <a:xfrm>
            <a:off x="1449372" y="2084256"/>
            <a:ext cx="94012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000" b="1" dirty="0" smtClean="0"/>
              <a:t>Réfléchir à ses propres conceptions, car elles influencent nos actions et nos paroles</a:t>
            </a:r>
            <a:r>
              <a:rPr lang="fr-CA" dirty="0" smtClean="0"/>
              <a:t>.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004237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979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2227" y="585216"/>
            <a:ext cx="6212336" cy="551186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Double flèche horizontale 3"/>
          <p:cNvSpPr/>
          <p:nvPr/>
        </p:nvSpPr>
        <p:spPr>
          <a:xfrm>
            <a:off x="292608" y="301580"/>
            <a:ext cx="4963756" cy="1554517"/>
          </a:xfrm>
          <a:prstGeom prst="leftRightArrow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accent6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2800" dirty="0" smtClean="0">
                <a:solidFill>
                  <a:schemeClr val="tx1"/>
                </a:solidFill>
              </a:rPr>
              <a:t>2. Planification/évaluation</a:t>
            </a:r>
            <a:endParaRPr lang="fr-CA" sz="2800" dirty="0">
              <a:solidFill>
                <a:schemeClr val="tx1"/>
              </a:solidFill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1015176" y="2371654"/>
            <a:ext cx="43891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400" b="1" dirty="0" smtClean="0"/>
              <a:t>Phase de préparation</a:t>
            </a:r>
          </a:p>
          <a:p>
            <a:endParaRPr lang="fr-CA" sz="2400" b="1" dirty="0"/>
          </a:p>
          <a:p>
            <a:r>
              <a:rPr lang="fr-CA" sz="2400" b="1" dirty="0" smtClean="0"/>
              <a:t>Phase de réalisation</a:t>
            </a:r>
          </a:p>
          <a:p>
            <a:endParaRPr lang="fr-CA" sz="2400" b="1" dirty="0"/>
          </a:p>
          <a:p>
            <a:r>
              <a:rPr lang="fr-CA" sz="2400" b="1" dirty="0" smtClean="0"/>
              <a:t>Phase d’intégration</a:t>
            </a:r>
            <a:endParaRPr lang="fr-CA" sz="2400" b="1" dirty="0"/>
          </a:p>
        </p:txBody>
      </p:sp>
    </p:spTree>
    <p:extLst>
      <p:ext uri="{BB962C8B-B14F-4D97-AF65-F5344CB8AC3E}">
        <p14:creationId xmlns:p14="http://schemas.microsoft.com/office/powerpoint/2010/main" val="3003776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195" y="412384"/>
            <a:ext cx="7945781" cy="595933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2469150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C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Double flèche horizontale 54"/>
          <p:cNvSpPr/>
          <p:nvPr/>
        </p:nvSpPr>
        <p:spPr>
          <a:xfrm>
            <a:off x="4575472" y="2869759"/>
            <a:ext cx="3038225" cy="1554517"/>
          </a:xfrm>
          <a:prstGeom prst="leftRightArrow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accent6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2800" dirty="0" smtClean="0">
                <a:solidFill>
                  <a:schemeClr val="tx1"/>
                </a:solidFill>
              </a:rPr>
              <a:t>3. Rétroaction</a:t>
            </a:r>
            <a:endParaRPr lang="fr-CA" sz="2800" dirty="0">
              <a:solidFill>
                <a:schemeClr val="tx1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772667" y="3516092"/>
            <a:ext cx="452012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b="1" dirty="0" smtClean="0"/>
              <a:t>Axée sur l’Être</a:t>
            </a:r>
          </a:p>
          <a:p>
            <a:r>
              <a:rPr lang="fr-CA" b="1" dirty="0" smtClean="0"/>
              <a:t>Louanges</a:t>
            </a:r>
          </a:p>
          <a:p>
            <a:r>
              <a:rPr lang="fr-CA" b="1" dirty="0" smtClean="0"/>
              <a:t>Non spécifiques</a:t>
            </a:r>
            <a:endParaRPr lang="fr-CA" dirty="0" smtClean="0"/>
          </a:p>
          <a:p>
            <a:r>
              <a:rPr lang="fr-CA" dirty="0" smtClean="0"/>
              <a:t>« C’est beau! »</a:t>
            </a:r>
          </a:p>
          <a:p>
            <a:r>
              <a:rPr lang="fr-CA" dirty="0" smtClean="0"/>
              <a:t>« Tu es bon! »</a:t>
            </a:r>
          </a:p>
          <a:p>
            <a:r>
              <a:rPr lang="fr-CA" dirty="0" smtClean="0"/>
              <a:t>« Wow! Tu es intelligent! »</a:t>
            </a:r>
          </a:p>
          <a:p>
            <a:r>
              <a:rPr lang="fr-CA" dirty="0" smtClean="0"/>
              <a:t>« Ce n’est pas bon! »</a:t>
            </a:r>
          </a:p>
          <a:p>
            <a:r>
              <a:rPr lang="fr-CA" dirty="0" smtClean="0"/>
              <a:t>« Ce n’est pas tout à fait ça, quelqu’un sait? »</a:t>
            </a:r>
          </a:p>
          <a:p>
            <a:r>
              <a:rPr lang="fr-CA" dirty="0" smtClean="0"/>
              <a:t>« B+ »</a:t>
            </a:r>
          </a:p>
          <a:p>
            <a:r>
              <a:rPr lang="fr-CA" dirty="0" smtClean="0"/>
              <a:t>« S/P/U/G »</a:t>
            </a:r>
          </a:p>
          <a:p>
            <a:endParaRPr lang="fr-CA" dirty="0"/>
          </a:p>
        </p:txBody>
      </p:sp>
      <p:sp>
        <p:nvSpPr>
          <p:cNvPr id="40" name="ZoneTexte 39"/>
          <p:cNvSpPr txBox="1"/>
          <p:nvPr/>
        </p:nvSpPr>
        <p:spPr>
          <a:xfrm>
            <a:off x="7782405" y="3531244"/>
            <a:ext cx="425109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CA" b="1" dirty="0" smtClean="0"/>
              <a:t>Axée sur les processus</a:t>
            </a:r>
          </a:p>
          <a:p>
            <a:pPr algn="r"/>
            <a:r>
              <a:rPr lang="fr-CA" b="1" dirty="0" smtClean="0"/>
              <a:t>Spécifique</a:t>
            </a:r>
            <a:endParaRPr lang="fr-CA" dirty="0" smtClean="0"/>
          </a:p>
          <a:p>
            <a:pPr algn="r"/>
            <a:r>
              <a:rPr lang="fr-CA" dirty="0" smtClean="0"/>
              <a:t>« Tu as choisi d’agencer le mauve le rouge, le résultat te satisfait-il? »</a:t>
            </a:r>
          </a:p>
          <a:p>
            <a:pPr algn="r"/>
            <a:r>
              <a:rPr lang="fr-CA" dirty="0" smtClean="0"/>
              <a:t>« Le fait que tu aies fait cela en premier t’a permis de … »</a:t>
            </a:r>
          </a:p>
          <a:p>
            <a:pPr algn="r"/>
            <a:r>
              <a:rPr lang="fr-CA" dirty="0" smtClean="0"/>
              <a:t>« Ce qui te freine, c’est ton discours interne, par quoi pourrais-tu commencer?»</a:t>
            </a:r>
          </a:p>
          <a:p>
            <a:pPr algn="r"/>
            <a:r>
              <a:rPr lang="fr-CA" dirty="0" smtClean="0"/>
              <a:t>« Comment sais-tu que tu as choisi le bon pronom personnel? »</a:t>
            </a:r>
          </a:p>
          <a:p>
            <a:endParaRPr lang="fr-CA" dirty="0"/>
          </a:p>
        </p:txBody>
      </p:sp>
      <p:sp>
        <p:nvSpPr>
          <p:cNvPr id="2" name="ZoneTexte 1"/>
          <p:cNvSpPr txBox="1"/>
          <p:nvPr/>
        </p:nvSpPr>
        <p:spPr>
          <a:xfrm>
            <a:off x="4865860" y="423790"/>
            <a:ext cx="2457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dirty="0" smtClean="0"/>
              <a:t>Délai de rétroaction</a:t>
            </a:r>
            <a:endParaRPr lang="fr-CA" dirty="0"/>
          </a:p>
        </p:txBody>
      </p:sp>
      <p:sp>
        <p:nvSpPr>
          <p:cNvPr id="41" name="ZoneTexte 40"/>
          <p:cNvSpPr txBox="1"/>
          <p:nvPr/>
        </p:nvSpPr>
        <p:spPr>
          <a:xfrm>
            <a:off x="4865860" y="1845377"/>
            <a:ext cx="2457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dirty="0" smtClean="0"/>
              <a:t>Objet de rétroaction</a:t>
            </a:r>
          </a:p>
          <a:p>
            <a:pPr algn="ctr"/>
            <a:r>
              <a:rPr lang="fr-CA" dirty="0" smtClean="0"/>
              <a:t>Contenu de rétroaction</a:t>
            </a:r>
            <a:endParaRPr lang="fr-CA" dirty="0"/>
          </a:p>
        </p:txBody>
      </p:sp>
      <p:sp>
        <p:nvSpPr>
          <p:cNvPr id="46" name="ZoneTexte 45"/>
          <p:cNvSpPr txBox="1"/>
          <p:nvPr/>
        </p:nvSpPr>
        <p:spPr>
          <a:xfrm>
            <a:off x="772667" y="1097994"/>
            <a:ext cx="10708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b="1" dirty="0" smtClean="0"/>
              <a:t>Amener l’élève à comprendre son processus, à réfléchir, à reprendre le contrôle de ses apprentissages.</a:t>
            </a:r>
            <a:endParaRPr lang="fr-CA" b="1" dirty="0"/>
          </a:p>
        </p:txBody>
      </p:sp>
    </p:spTree>
    <p:extLst>
      <p:ext uri="{BB962C8B-B14F-4D97-AF65-F5344CB8AC3E}">
        <p14:creationId xmlns:p14="http://schemas.microsoft.com/office/powerpoint/2010/main" val="3567034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Double flèche horizontale 54"/>
          <p:cNvSpPr/>
          <p:nvPr/>
        </p:nvSpPr>
        <p:spPr>
          <a:xfrm>
            <a:off x="3894655" y="318454"/>
            <a:ext cx="4371698" cy="1554517"/>
          </a:xfrm>
          <a:prstGeom prst="leftRightArrow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accent6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2800" dirty="0" smtClean="0">
                <a:solidFill>
                  <a:schemeClr val="tx1"/>
                </a:solidFill>
              </a:rPr>
              <a:t>4. Pratique réflexive</a:t>
            </a:r>
            <a:endParaRPr lang="fr-CA" sz="2800" dirty="0">
              <a:solidFill>
                <a:schemeClr val="tx1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4151692" y="2165251"/>
            <a:ext cx="385762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dirty="0" smtClean="0"/>
              <a:t>Axée sur sa propre action plutôt que sur l’environnement</a:t>
            </a:r>
          </a:p>
          <a:p>
            <a:pPr algn="ctr"/>
            <a:endParaRPr lang="fr-CA" dirty="0" smtClean="0"/>
          </a:p>
          <a:p>
            <a:pPr algn="ctr"/>
            <a:r>
              <a:rPr lang="fr-CA" dirty="0" smtClean="0"/>
              <a:t>Apprentissage par les pairs </a:t>
            </a:r>
            <a:endParaRPr lang="fr-CA" dirty="0"/>
          </a:p>
          <a:p>
            <a:pPr algn="ctr"/>
            <a:endParaRPr lang="fr-CA" dirty="0" smtClean="0"/>
          </a:p>
          <a:p>
            <a:pPr algn="ctr"/>
            <a:r>
              <a:rPr lang="fr-CA" dirty="0"/>
              <a:t>E</a:t>
            </a:r>
            <a:r>
              <a:rPr lang="fr-CA" dirty="0" smtClean="0"/>
              <a:t>ntretiens</a:t>
            </a:r>
          </a:p>
          <a:p>
            <a:pPr algn="ctr"/>
            <a:endParaRPr lang="fr-CA" dirty="0"/>
          </a:p>
          <a:p>
            <a:pPr algn="ctr"/>
            <a:r>
              <a:rPr lang="fr-CA" dirty="0" smtClean="0"/>
              <a:t>Regards croisés – CAP</a:t>
            </a:r>
          </a:p>
          <a:p>
            <a:pPr algn="ctr"/>
            <a:endParaRPr lang="fr-CA" dirty="0"/>
          </a:p>
          <a:p>
            <a:pPr algn="ctr"/>
            <a:r>
              <a:rPr lang="fr-CA" b="1" dirty="0" smtClean="0"/>
              <a:t>Partage de stratégies et analyse</a:t>
            </a:r>
            <a:r>
              <a:rPr lang="fr-CA" dirty="0" smtClean="0"/>
              <a:t>:</a:t>
            </a:r>
          </a:p>
          <a:p>
            <a:pPr algn="ctr"/>
            <a:r>
              <a:rPr lang="fr-CA" dirty="0" smtClean="0"/>
              <a:t>Similitudes/différences</a:t>
            </a:r>
          </a:p>
          <a:p>
            <a:pPr algn="ctr"/>
            <a:r>
              <a:rPr lang="fr-CA" dirty="0" smtClean="0"/>
              <a:t>Forces/limites</a:t>
            </a:r>
          </a:p>
          <a:p>
            <a:pPr algn="ctr"/>
            <a:r>
              <a:rPr lang="fr-CA" dirty="0" smtClean="0"/>
              <a:t>Transférabilité</a:t>
            </a:r>
          </a:p>
          <a:p>
            <a:pPr algn="ctr"/>
            <a:endParaRPr lang="fr-CA" dirty="0"/>
          </a:p>
          <a:p>
            <a:pPr algn="ctr"/>
            <a:r>
              <a:rPr lang="fr-CA" dirty="0" smtClean="0"/>
              <a:t>Analyse au regard de cadres théoriques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597248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47226620124A45B495122CC6F15B77" ma:contentTypeVersion="18" ma:contentTypeDescription="Crée un document." ma:contentTypeScope="" ma:versionID="ff71df6609a1472de8ceefa6eb4406b5">
  <xsd:schema xmlns:xsd="http://www.w3.org/2001/XMLSchema" xmlns:xs="http://www.w3.org/2001/XMLSchema" xmlns:p="http://schemas.microsoft.com/office/2006/metadata/properties" xmlns:ns2="54036dab-089a-47ef-864c-769806c6b291" xmlns:ns3="d59f75f7-c21d-46e7-b936-400128610902" targetNamespace="http://schemas.microsoft.com/office/2006/metadata/properties" ma:root="true" ma:fieldsID="160b8ffc944393060d1de015d6fbd114" ns2:_="" ns3:_="">
    <xsd:import namespace="54036dab-089a-47ef-864c-769806c6b291"/>
    <xsd:import namespace="d59f75f7-c21d-46e7-b936-40012861090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036dab-089a-47ef-864c-769806c6b2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Balises d’images" ma:readOnly="false" ma:fieldId="{5cf76f15-5ced-4ddc-b409-7134ff3c332f}" ma:taxonomyMulti="true" ma:sspId="c6f0fb37-fd87-44bd-abce-dbf26d81b0b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9f75f7-c21d-46e7-b936-40012861090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a4ce9588-7119-4081-8371-5c3d39c6bb9d}" ma:internalName="TaxCatchAll" ma:showField="CatchAllData" ma:web="d59f75f7-c21d-46e7-b936-40012861090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59f75f7-c21d-46e7-b936-400128610902" xsi:nil="true"/>
    <lcf76f155ced4ddcb4097134ff3c332f xmlns="54036dab-089a-47ef-864c-769806c6b29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78BFAA5-E107-470C-9B3E-249DE9CB7799}"/>
</file>

<file path=customXml/itemProps2.xml><?xml version="1.0" encoding="utf-8"?>
<ds:datastoreItem xmlns:ds="http://schemas.openxmlformats.org/officeDocument/2006/customXml" ds:itemID="{F1631CC5-C7B7-4340-B649-F5D9BB604524}"/>
</file>

<file path=customXml/itemProps3.xml><?xml version="1.0" encoding="utf-8"?>
<ds:datastoreItem xmlns:ds="http://schemas.openxmlformats.org/officeDocument/2006/customXml" ds:itemID="{91A01F8B-BA2D-4444-89B3-6160E2182786}"/>
</file>

<file path=docProps/app.xml><?xml version="1.0" encoding="utf-8"?>
<Properties xmlns="http://schemas.openxmlformats.org/officeDocument/2006/extended-properties" xmlns:vt="http://schemas.openxmlformats.org/officeDocument/2006/docPropsVTypes">
  <TotalTime>315</TotalTime>
  <Words>574</Words>
  <Application>Microsoft Office PowerPoint</Application>
  <PresentationFormat>Personnalisé</PresentationFormat>
  <Paragraphs>249</Paragraphs>
  <Slides>13</Slides>
  <Notes>6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4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Et maintenant?</vt:lpstr>
    </vt:vector>
  </TitlesOfParts>
  <Company>Commission Scolaire des Samares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ANICK SIRARD</dc:creator>
  <cp:lastModifiedBy>Utilisateur</cp:lastModifiedBy>
  <cp:revision>41</cp:revision>
  <dcterms:created xsi:type="dcterms:W3CDTF">2016-02-10T23:29:21Z</dcterms:created>
  <dcterms:modified xsi:type="dcterms:W3CDTF">2022-12-13T01:45:39Z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0x0101004447226620124A45B495122CC6F15B77</vt:lpwstr>
  </property>
</Properties>
</file>