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57" r:id="rId4"/>
    <p:sldId id="259" r:id="rId5"/>
    <p:sldId id="262" r:id="rId6"/>
    <p:sldId id="263" r:id="rId7"/>
    <p:sldId id="264" r:id="rId8"/>
    <p:sldId id="265" r:id="rId9"/>
    <p:sldId id="266" r:id="rId10"/>
    <p:sldId id="260" r:id="rId11"/>
    <p:sldId id="261" r:id="rId12"/>
  </p:sldIdLst>
  <p:sldSz cx="9144000" cy="6858000" type="screen4x3"/>
  <p:notesSz cx="7019925" cy="93059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lie Lafrenière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007C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95" autoAdjust="0"/>
    <p:restoredTop sz="96163" autoAdjust="0"/>
  </p:normalViewPr>
  <p:slideViewPr>
    <p:cSldViewPr>
      <p:cViewPr>
        <p:scale>
          <a:sx n="70" d="100"/>
          <a:sy n="70" d="100"/>
        </p:scale>
        <p:origin x="-1338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2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70"/>
    </p:cViewPr>
  </p:sorterViewPr>
  <p:notesViewPr>
    <p:cSldViewPr>
      <p:cViewPr>
        <p:scale>
          <a:sx n="178" d="100"/>
          <a:sy n="178" d="100"/>
        </p:scale>
        <p:origin x="-204" y="-12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0B318-3D00-4F4F-8114-7D2146ABF7FD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95BE4-EF02-4227-88B3-BDB8D49EF94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21763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7EC28FFA-2949-426A-8725-2280B80602AC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11572B74-AA20-445D-87BF-2F1F81942B6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08627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572B74-AA20-445D-87BF-2F1F81942B6B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8546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53A5845-FFBA-45F3-A1CE-7228EEA4096A}" type="datetimeFigureOut">
              <a:rPr lang="fr-CA" smtClean="0"/>
              <a:t>2022-12-12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827B851-D593-4F33-A892-E42F0C85B6ED}" type="slidenum">
              <a:rPr lang="fr-CA" smtClean="0"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3.wmf"/><Relationship Id="rId10" Type="http://schemas.openxmlformats.org/officeDocument/2006/relationships/image" Target="../media/image9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>
            <p:custDataLst>
              <p:tags r:id="rId1"/>
            </p:custDataLst>
          </p:nvPr>
        </p:nvSpPr>
        <p:spPr>
          <a:xfrm>
            <a:off x="478800" y="4221088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9 mars 2016</a:t>
            </a:r>
            <a:endParaRPr lang="fr-C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6406" y="924000"/>
            <a:ext cx="8229600" cy="3081064"/>
          </a:xfrm>
        </p:spPr>
        <p:txBody>
          <a:bodyPr>
            <a:normAutofit fontScale="90000"/>
          </a:bodyPr>
          <a:lstStyle/>
          <a:p>
            <a:r>
              <a:rPr lang="fr-C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Stratégies </a:t>
            </a:r>
            <a:r>
              <a:rPr lang="fr-CA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pédagogiques favorisant la réussite, par où commencer</a:t>
            </a:r>
            <a:r>
              <a:rPr lang="fr-C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br>
              <a:rPr lang="fr-C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C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fr-C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CA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Posture d’enseignante</a:t>
            </a:r>
            <a:endParaRPr lang="fr-CA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600" y="4740557"/>
            <a:ext cx="3924848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45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Structure du programme</a:t>
            </a:r>
            <a:endParaRPr lang="fr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9" y="1467486"/>
            <a:ext cx="5722787" cy="518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Bouton d'action : Retour 2">
            <a:hlinkClick r:id="rId3" action="ppaction://hlinksldjump" highlightClick="1"/>
          </p:cNvPr>
          <p:cNvSpPr/>
          <p:nvPr/>
        </p:nvSpPr>
        <p:spPr>
          <a:xfrm>
            <a:off x="7092280" y="3933056"/>
            <a:ext cx="864096" cy="57606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936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Carte conceptuelle</a:t>
            </a:r>
            <a:endParaRPr lang="fr-CA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57" y="1556792"/>
            <a:ext cx="8380803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Bouton d'action : Retour 3">
            <a:hlinkClick r:id="rId3" action="ppaction://hlinksldjump" highlightClick="1"/>
          </p:cNvPr>
          <p:cNvSpPr/>
          <p:nvPr/>
        </p:nvSpPr>
        <p:spPr>
          <a:xfrm>
            <a:off x="7524328" y="5737186"/>
            <a:ext cx="864096" cy="57606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1305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3 exemples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1- Je croyais qu’à l’ÉTS, c’était pratique. Pourquoi y </a:t>
            </a:r>
            <a:r>
              <a:rPr lang="fr-CA" dirty="0" err="1" smtClean="0"/>
              <a:t>a-t-il</a:t>
            </a:r>
            <a:r>
              <a:rPr lang="fr-CA" dirty="0" smtClean="0"/>
              <a:t> autant de mathématiques et de science?</a:t>
            </a:r>
          </a:p>
          <a:p>
            <a:endParaRPr lang="fr-CA" dirty="0"/>
          </a:p>
          <a:p>
            <a:r>
              <a:rPr lang="fr-CA" dirty="0" smtClean="0"/>
              <a:t>2- Madame, vous expliquez trop bien.</a:t>
            </a:r>
          </a:p>
          <a:p>
            <a:endParaRPr lang="fr-CA" dirty="0"/>
          </a:p>
          <a:p>
            <a:r>
              <a:rPr lang="fr-CA" dirty="0" smtClean="0"/>
              <a:t>3- Madame, que feriez-vous dans cette situation?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4343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Contexte – l’ÉTS c’est …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852" y="3212976"/>
            <a:ext cx="8229600" cy="2376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sz="2000" dirty="0" smtClean="0"/>
              <a:t>Organisation du travail</a:t>
            </a:r>
          </a:p>
          <a:p>
            <a:pPr marL="0" indent="0">
              <a:buNone/>
            </a:pPr>
            <a:r>
              <a:rPr lang="fr-CA" sz="2000" dirty="0" smtClean="0"/>
              <a:t>	Théorie: 3 heures (90 – 30 – 90)</a:t>
            </a:r>
          </a:p>
          <a:p>
            <a:pPr marL="0" indent="0">
              <a:buNone/>
            </a:pPr>
            <a:r>
              <a:rPr lang="fr-CA" sz="2000" dirty="0" smtClean="0"/>
              <a:t>	Pratique: 2 ou 3 heures TP/labo</a:t>
            </a:r>
          </a:p>
          <a:p>
            <a:pPr marL="0" indent="0">
              <a:buNone/>
            </a:pPr>
            <a:r>
              <a:rPr lang="fr-CA" sz="2000" dirty="0" smtClean="0"/>
              <a:t>	Travail personnel: 4 ou 6 heures</a:t>
            </a:r>
          </a:p>
          <a:p>
            <a:pPr marL="0" indent="0">
              <a:buNone/>
            </a:pPr>
            <a:endParaRPr lang="fr-CA" sz="2000" dirty="0"/>
          </a:p>
          <a:p>
            <a:pPr marL="0" indent="0">
              <a:buNone/>
            </a:pPr>
            <a:r>
              <a:rPr lang="fr-CA" sz="2000" dirty="0" smtClean="0"/>
              <a:t>Stratégies classiques</a:t>
            </a:r>
          </a:p>
          <a:p>
            <a:pPr marL="0" indent="0">
              <a:buNone/>
            </a:pPr>
            <a:endParaRPr lang="fr-CA" sz="2000" dirty="0"/>
          </a:p>
          <a:p>
            <a:pPr marL="0" indent="0">
              <a:buNone/>
            </a:pPr>
            <a:endParaRPr lang="fr-CA" sz="2000" dirty="0" smtClean="0"/>
          </a:p>
          <a:p>
            <a:pPr marL="0" indent="0">
              <a:buNone/>
            </a:pPr>
            <a:endParaRPr lang="fr-CA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5436096" y="2051556"/>
            <a:ext cx="720080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ÉTS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251520" y="1774557"/>
            <a:ext cx="4465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sz="2000" dirty="0" smtClean="0"/>
              <a:t>Secteur technique (18 </a:t>
            </a:r>
            <a:r>
              <a:rPr lang="fr-CA" sz="2000" dirty="0" err="1" smtClean="0"/>
              <a:t>prog</a:t>
            </a:r>
            <a:r>
              <a:rPr lang="fr-CA" sz="2000" dirty="0" smtClean="0"/>
              <a:t> pour mec) </a:t>
            </a:r>
          </a:p>
          <a:p>
            <a:pPr algn="r"/>
            <a:r>
              <a:rPr lang="fr-CA" sz="2000" dirty="0" smtClean="0"/>
              <a:t>Secteur </a:t>
            </a:r>
            <a:r>
              <a:rPr lang="fr-CA" sz="2000" dirty="0" err="1" smtClean="0"/>
              <a:t>pre</a:t>
            </a:r>
            <a:r>
              <a:rPr lang="fr-CA" sz="2000" dirty="0" smtClean="0"/>
              <a:t>-u + 1 an de technique</a:t>
            </a:r>
          </a:p>
          <a:p>
            <a:pPr algn="r"/>
            <a:r>
              <a:rPr lang="fr-CA" sz="2000" dirty="0" smtClean="0"/>
              <a:t>IUT ou équivalent </a:t>
            </a:r>
            <a:endParaRPr lang="fr-CA" sz="2000" dirty="0"/>
          </a:p>
        </p:txBody>
      </p:sp>
      <p:sp>
        <p:nvSpPr>
          <p:cNvPr id="7" name="ZoneTexte 6"/>
          <p:cNvSpPr txBox="1"/>
          <p:nvPr/>
        </p:nvSpPr>
        <p:spPr>
          <a:xfrm>
            <a:off x="6949144" y="2051556"/>
            <a:ext cx="1583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ingénieurs</a:t>
            </a:r>
            <a:endParaRPr lang="fr-CA" sz="2000" dirty="0"/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4716897" y="1918573"/>
            <a:ext cx="648072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4693871" y="2286997"/>
            <a:ext cx="648072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4693871" y="2420888"/>
            <a:ext cx="648072" cy="14575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6301073" y="2255557"/>
            <a:ext cx="648072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34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/>
              <a:t>1 – Adhérer au contenu du programme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Problème:</a:t>
            </a:r>
          </a:p>
          <a:p>
            <a:pPr lvl="1"/>
            <a:r>
              <a:rPr lang="fr-CA" dirty="0" smtClean="0"/>
              <a:t>Pas de vue d’ensemble du programme</a:t>
            </a:r>
          </a:p>
          <a:p>
            <a:pPr lvl="1"/>
            <a:r>
              <a:rPr lang="fr-CA" dirty="0" smtClean="0"/>
              <a:t>Contenu plus scientifique qu’anticipé</a:t>
            </a:r>
          </a:p>
          <a:p>
            <a:pPr lvl="1"/>
            <a:r>
              <a:rPr lang="fr-CA" dirty="0" smtClean="0"/>
              <a:t>Nouvelle normes d’agrément fondé sur 12 qualités</a:t>
            </a:r>
          </a:p>
          <a:p>
            <a:pPr lvl="1"/>
            <a:endParaRPr lang="fr-CA" dirty="0"/>
          </a:p>
          <a:p>
            <a:r>
              <a:rPr lang="fr-CA" dirty="0" smtClean="0"/>
              <a:t>Solution:  définir ce qu’est </a:t>
            </a:r>
            <a:r>
              <a:rPr lang="fr-CA" dirty="0" err="1" smtClean="0"/>
              <a:t>un-e</a:t>
            </a:r>
            <a:r>
              <a:rPr lang="fr-CA" dirty="0" smtClean="0"/>
              <a:t> </a:t>
            </a:r>
            <a:r>
              <a:rPr lang="fr-CA" dirty="0" err="1" smtClean="0"/>
              <a:t>ingénieur-e</a:t>
            </a:r>
            <a:r>
              <a:rPr lang="fr-CA" dirty="0" smtClean="0"/>
              <a:t> mécanique</a:t>
            </a:r>
          </a:p>
          <a:p>
            <a:pPr marL="731520" lvl="1" indent="-457200">
              <a:buFont typeface="+mj-lt"/>
              <a:buAutoNum type="arabicPeriod"/>
            </a:pPr>
            <a:r>
              <a:rPr lang="fr-CA" dirty="0" smtClean="0"/>
              <a:t>Prendre connaissance du contenu du programme </a:t>
            </a:r>
          </a:p>
          <a:p>
            <a:pPr marL="731520" lvl="1" indent="-457200">
              <a:buFont typeface="+mj-lt"/>
              <a:buAutoNum type="arabicPeriod"/>
            </a:pPr>
            <a:r>
              <a:rPr lang="fr-CA" dirty="0" smtClean="0"/>
              <a:t>Rédiger, en équipe, une définition</a:t>
            </a:r>
          </a:p>
          <a:p>
            <a:pPr marL="731520" lvl="1" indent="-457200">
              <a:buFont typeface="+mj-lt"/>
              <a:buAutoNum type="arabicPeriod"/>
            </a:pPr>
            <a:r>
              <a:rPr lang="fr-CA" dirty="0" smtClean="0"/>
              <a:t>Partager sa définition </a:t>
            </a:r>
          </a:p>
          <a:p>
            <a:pPr lvl="2"/>
            <a:r>
              <a:rPr lang="fr-CA" dirty="0" smtClean="0"/>
              <a:t>Catégoriser les mots-clés</a:t>
            </a:r>
          </a:p>
          <a:p>
            <a:pPr lvl="2"/>
            <a:r>
              <a:rPr lang="fr-CA" dirty="0" smtClean="0"/>
              <a:t>Carte-conceptuelle</a:t>
            </a:r>
          </a:p>
          <a:p>
            <a:pPr marL="731520" lvl="1" indent="-457200">
              <a:buFont typeface="+mj-lt"/>
              <a:buAutoNum type="arabicPeriod"/>
            </a:pPr>
            <a:r>
              <a:rPr lang="fr-CA" dirty="0" smtClean="0"/>
              <a:t>Prendre connaissance à nouveau du contenu du programme</a:t>
            </a:r>
          </a:p>
          <a:p>
            <a:pPr lvl="2"/>
            <a:endParaRPr lang="fr-CA" dirty="0" smtClean="0"/>
          </a:p>
          <a:p>
            <a:pPr marL="731520" lvl="1" indent="-457200">
              <a:buFont typeface="+mj-lt"/>
              <a:buAutoNum type="arabicPeriod"/>
            </a:pPr>
            <a:endParaRPr lang="fr-CA" dirty="0"/>
          </a:p>
        </p:txBody>
      </p:sp>
      <p:sp>
        <p:nvSpPr>
          <p:cNvPr id="4" name="Bouton d'action : Informations 3">
            <a:hlinkClick r:id="rId2" action="ppaction://hlinksldjump" highlightClick="1"/>
          </p:cNvPr>
          <p:cNvSpPr/>
          <p:nvPr/>
        </p:nvSpPr>
        <p:spPr>
          <a:xfrm>
            <a:off x="7164288" y="4005064"/>
            <a:ext cx="648072" cy="504056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Bouton d'action : Informations 4">
            <a:hlinkClick r:id="rId3" action="ppaction://hlinksldjump" highlightClick="1"/>
          </p:cNvPr>
          <p:cNvSpPr/>
          <p:nvPr/>
        </p:nvSpPr>
        <p:spPr>
          <a:xfrm>
            <a:off x="7164288" y="5085184"/>
            <a:ext cx="648072" cy="504056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79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088"/>
          </a:xfrm>
        </p:spPr>
        <p:txBody>
          <a:bodyPr>
            <a:normAutofit fontScale="92500" lnSpcReduction="10000"/>
          </a:bodyPr>
          <a:lstStyle/>
          <a:p>
            <a:pPr lvl="1"/>
            <a:endParaRPr lang="fr-CA" dirty="0" smtClean="0"/>
          </a:p>
          <a:p>
            <a:r>
              <a:rPr lang="fr-CA" dirty="0" smtClean="0"/>
              <a:t>Problème</a:t>
            </a:r>
          </a:p>
          <a:p>
            <a:pPr lvl="1"/>
            <a:r>
              <a:rPr lang="fr-CA" dirty="0" smtClean="0"/>
              <a:t>Étudiants ne performent pas bien aux examens; </a:t>
            </a:r>
          </a:p>
          <a:p>
            <a:pPr lvl="1"/>
            <a:r>
              <a:rPr lang="fr-CA" dirty="0" smtClean="0"/>
              <a:t>Étudiants ont de la difficulté à utiliser efficacement les logiciels</a:t>
            </a:r>
            <a:endParaRPr lang="fr-CA" dirty="0"/>
          </a:p>
          <a:p>
            <a:pPr marL="274320" lvl="1" indent="0">
              <a:buNone/>
            </a:pPr>
            <a:endParaRPr lang="fr-CA" dirty="0" smtClean="0"/>
          </a:p>
          <a:p>
            <a:r>
              <a:rPr lang="fr-CA" dirty="0" smtClean="0"/>
              <a:t>Enseignement explicite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 smtClean="0"/>
              <a:t>Modelage - Enseignement</a:t>
            </a:r>
          </a:p>
          <a:p>
            <a:pPr lvl="1"/>
            <a:r>
              <a:rPr lang="fr-CA" dirty="0" smtClean="0"/>
              <a:t>Rappel des connaissances</a:t>
            </a:r>
          </a:p>
          <a:p>
            <a:pPr lvl="1"/>
            <a:r>
              <a:rPr lang="fr-CA" dirty="0" smtClean="0"/>
              <a:t>Petits morceaux:  questions</a:t>
            </a:r>
          </a:p>
          <a:p>
            <a:pPr lvl="1"/>
            <a:r>
              <a:rPr lang="fr-CA" dirty="0" smtClean="0"/>
              <a:t>Lien avec mini-projets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 smtClean="0"/>
              <a:t>Pratique guidées - Exercices</a:t>
            </a:r>
          </a:p>
          <a:p>
            <a:pPr marL="457200" indent="-457200">
              <a:buFont typeface="+mj-lt"/>
              <a:buAutoNum type="arabicPeriod"/>
            </a:pPr>
            <a:r>
              <a:rPr lang="fr-CA" dirty="0" smtClean="0"/>
              <a:t>Pratique autonome</a:t>
            </a:r>
          </a:p>
          <a:p>
            <a:pPr marL="457200" indent="-457200">
              <a:buFont typeface="+mj-lt"/>
              <a:buAutoNum type="arabicPeriod"/>
            </a:pPr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2- Travail personnel</a:t>
            </a:r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836712"/>
            <a:ext cx="2291630" cy="129139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9830295"/>
              </p:ext>
            </p:extLst>
          </p:nvPr>
        </p:nvGraphicFramePr>
        <p:xfrm>
          <a:off x="4323813" y="3429000"/>
          <a:ext cx="4753895" cy="1693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4" imgW="5562600" imgH="1981200" progId="Equation.DSMT4">
                  <p:embed/>
                </p:oleObj>
              </mc:Choice>
              <mc:Fallback>
                <p:oleObj name="Equation" r:id="rId4" imgW="5562600" imgH="198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3813" y="3429000"/>
                        <a:ext cx="4753895" cy="16931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5675833"/>
            <a:ext cx="914805" cy="878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6554764"/>
            <a:ext cx="24574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5675833"/>
            <a:ext cx="1047237" cy="878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208" y="5726390"/>
            <a:ext cx="1033381" cy="8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965" y="5619776"/>
            <a:ext cx="884790" cy="922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29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2- Travail personnel (suite)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698086"/>
          </a:xfrm>
        </p:spPr>
        <p:txBody>
          <a:bodyPr>
            <a:normAutofit/>
          </a:bodyPr>
          <a:lstStyle/>
          <a:p>
            <a:r>
              <a:rPr lang="fr-CA" dirty="0" smtClean="0"/>
              <a:t>Solution (s) – pour 10 points, à chaque semaine:</a:t>
            </a:r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Carte conceptuelle de la matière à venir</a:t>
            </a:r>
          </a:p>
          <a:p>
            <a:pPr lvl="1"/>
            <a:endParaRPr lang="fr-CA" dirty="0" smtClean="0"/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Carte conceptuelle de la matière vue au dernier cours</a:t>
            </a:r>
          </a:p>
          <a:p>
            <a:pPr lvl="1"/>
            <a:endParaRPr lang="fr-CA" dirty="0" smtClean="0"/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Carte conceptuelle ou résumé </a:t>
            </a:r>
            <a:r>
              <a:rPr lang="fr-CA" dirty="0"/>
              <a:t>la matière vue au dernier </a:t>
            </a:r>
            <a:r>
              <a:rPr lang="fr-CA" dirty="0" smtClean="0"/>
              <a:t>cours</a:t>
            </a:r>
          </a:p>
          <a:p>
            <a:pPr lvl="1"/>
            <a:endParaRPr lang="fr-CA" dirty="0"/>
          </a:p>
          <a:p>
            <a:pPr lvl="1"/>
            <a:endParaRPr lang="fr-CA" dirty="0" smtClean="0"/>
          </a:p>
          <a:p>
            <a:pPr lvl="1"/>
            <a:r>
              <a:rPr lang="fr-CA" dirty="0" smtClean="0"/>
              <a:t>Carte conceptuelle, résumé ou quiz de la matière vue au dernier cours</a:t>
            </a:r>
            <a:endParaRPr lang="fr-CA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61"/>
          <a:stretch/>
        </p:blipFill>
        <p:spPr>
          <a:xfrm>
            <a:off x="539552" y="6469796"/>
            <a:ext cx="2267744" cy="28261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832" y="1988839"/>
            <a:ext cx="1105408" cy="86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212976"/>
            <a:ext cx="1056117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365104"/>
            <a:ext cx="1065496" cy="807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744" y="6074137"/>
            <a:ext cx="766111" cy="70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3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3- Refonte des activités d’un cours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1216" y="4077072"/>
            <a:ext cx="8229600" cy="864096"/>
          </a:xfrm>
        </p:spPr>
        <p:txBody>
          <a:bodyPr>
            <a:normAutofit/>
          </a:bodyPr>
          <a:lstStyle/>
          <a:p>
            <a:r>
              <a:rPr lang="fr-CA" dirty="0" smtClean="0"/>
              <a:t>Problème</a:t>
            </a:r>
          </a:p>
          <a:p>
            <a:pPr lvl="1"/>
            <a:r>
              <a:rPr lang="fr-CA" dirty="0" smtClean="0"/>
              <a:t>Beaucoup de connaissances, peu de compétences</a:t>
            </a:r>
          </a:p>
          <a:p>
            <a:pPr lvl="1"/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28800"/>
            <a:ext cx="3006080" cy="225456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28800"/>
            <a:ext cx="2987824" cy="224086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597159" y="5779693"/>
            <a:ext cx="4359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fr-CA" dirty="0"/>
              <a:t>Recommander un système de fabrication additive pour une situation </a:t>
            </a:r>
            <a:r>
              <a:rPr lang="fr-CA" dirty="0" smtClean="0"/>
              <a:t>donnée</a:t>
            </a:r>
            <a:endParaRPr lang="fr-CA" dirty="0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6081435" y="4869160"/>
            <a:ext cx="0" cy="7200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6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096440"/>
              </p:ext>
            </p:extLst>
          </p:nvPr>
        </p:nvGraphicFramePr>
        <p:xfrm>
          <a:off x="152400" y="914400"/>
          <a:ext cx="8839200" cy="5394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MOT" r:id="rId3" imgW="9266400" imgH="5274000" progId="Mot.Document">
                  <p:embed/>
                </p:oleObj>
              </mc:Choice>
              <mc:Fallback>
                <p:oleObj name="MOT" r:id="rId3" imgW="9266400" imgH="5274000" progId="Mot.Document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914400"/>
                        <a:ext cx="8839200" cy="53949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467544" y="3068960"/>
            <a:ext cx="3096344" cy="252028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Rectangle 5"/>
          <p:cNvSpPr/>
          <p:nvPr/>
        </p:nvSpPr>
        <p:spPr>
          <a:xfrm>
            <a:off x="451432" y="6206857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dirty="0"/>
              <a:t>http://www.ritpu.ca/IMG/pdf/ritpu0102_dore.pdf</a:t>
            </a:r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2015716" y="5733256"/>
            <a:ext cx="0" cy="47360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451432" y="620688"/>
            <a:ext cx="1024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Solution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9271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Messages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Aucune stratégie/formule universelle</a:t>
            </a:r>
          </a:p>
          <a:p>
            <a:endParaRPr lang="fr-CA" dirty="0" smtClean="0"/>
          </a:p>
          <a:p>
            <a:r>
              <a:rPr lang="fr-CA" dirty="0" smtClean="0"/>
              <a:t>Faites-vous confiance</a:t>
            </a:r>
            <a:endParaRPr lang="fr-CA" dirty="0"/>
          </a:p>
          <a:p>
            <a:pPr lvl="1"/>
            <a:r>
              <a:rPr lang="fr-CA" dirty="0" smtClean="0"/>
              <a:t>Identifiez le problème, le but</a:t>
            </a:r>
          </a:p>
          <a:p>
            <a:pPr lvl="1"/>
            <a:r>
              <a:rPr lang="fr-CA" dirty="0" smtClean="0"/>
              <a:t>Adaptez / Imaginez une solution</a:t>
            </a:r>
          </a:p>
          <a:p>
            <a:pPr lvl="1"/>
            <a:r>
              <a:rPr lang="fr-CA" dirty="0" smtClean="0"/>
              <a:t>Validez votre solution</a:t>
            </a:r>
          </a:p>
          <a:p>
            <a:pPr lvl="1"/>
            <a:endParaRPr lang="fr-CA" dirty="0" smtClean="0"/>
          </a:p>
          <a:p>
            <a:endParaRPr lang="fr-CA" dirty="0"/>
          </a:p>
          <a:p>
            <a:r>
              <a:rPr lang="fr-CA" dirty="0" smtClean="0"/>
              <a:t>Profitez des défis pour apprendre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4954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47226620124A45B495122CC6F15B77" ma:contentTypeVersion="18" ma:contentTypeDescription="Crée un document." ma:contentTypeScope="" ma:versionID="ff71df6609a1472de8ceefa6eb4406b5">
  <xsd:schema xmlns:xsd="http://www.w3.org/2001/XMLSchema" xmlns:xs="http://www.w3.org/2001/XMLSchema" xmlns:p="http://schemas.microsoft.com/office/2006/metadata/properties" xmlns:ns2="54036dab-089a-47ef-864c-769806c6b291" xmlns:ns3="d59f75f7-c21d-46e7-b936-400128610902" targetNamespace="http://schemas.microsoft.com/office/2006/metadata/properties" ma:root="true" ma:fieldsID="160b8ffc944393060d1de015d6fbd114" ns2:_="" ns3:_="">
    <xsd:import namespace="54036dab-089a-47ef-864c-769806c6b291"/>
    <xsd:import namespace="d59f75f7-c21d-46e7-b936-4001286109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6dab-089a-47ef-864c-769806c6b2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c6f0fb37-fd87-44bd-abce-dbf26d81b0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f75f7-c21d-46e7-b936-40012861090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a4ce9588-7119-4081-8371-5c3d39c6bb9d}" ma:internalName="TaxCatchAll" ma:showField="CatchAllData" ma:web="d59f75f7-c21d-46e7-b936-4001286109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9f75f7-c21d-46e7-b936-400128610902" xsi:nil="true"/>
    <lcf76f155ced4ddcb4097134ff3c332f xmlns="54036dab-089a-47ef-864c-769806c6b29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18E8CC-BF84-4A60-BA2F-678CCB54B533}"/>
</file>

<file path=customXml/itemProps2.xml><?xml version="1.0" encoding="utf-8"?>
<ds:datastoreItem xmlns:ds="http://schemas.openxmlformats.org/officeDocument/2006/customXml" ds:itemID="{DB5DA483-6142-4C71-96E0-5CF92E495952}"/>
</file>

<file path=customXml/itemProps3.xml><?xml version="1.0" encoding="utf-8"?>
<ds:datastoreItem xmlns:ds="http://schemas.openxmlformats.org/officeDocument/2006/customXml" ds:itemID="{798AE896-78A4-429B-A350-F81881966AF5}"/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11287</TotalTime>
  <Words>301</Words>
  <Application>Microsoft Office PowerPoint</Application>
  <PresentationFormat>Affichage à l'écran (4:3)</PresentationFormat>
  <Paragraphs>79</Paragraphs>
  <Slides>11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Clarté</vt:lpstr>
      <vt:lpstr>Equation</vt:lpstr>
      <vt:lpstr>MOT</vt:lpstr>
      <vt:lpstr>Stratégies pédagogiques favorisant la réussite, par où commencer?   Posture d’enseignante</vt:lpstr>
      <vt:lpstr>3 exemples</vt:lpstr>
      <vt:lpstr>Contexte – l’ÉTS c’est …</vt:lpstr>
      <vt:lpstr>1 – Adhérer au contenu du programme</vt:lpstr>
      <vt:lpstr>2- Travail personnel</vt:lpstr>
      <vt:lpstr>2- Travail personnel (suite)</vt:lpstr>
      <vt:lpstr>3- Refonte des activités d’un cours</vt:lpstr>
      <vt:lpstr>Présentation PowerPoint</vt:lpstr>
      <vt:lpstr>Messages</vt:lpstr>
      <vt:lpstr>Structure du programme</vt:lpstr>
      <vt:lpstr>Carte conceptuelle</vt:lpstr>
    </vt:vector>
  </TitlesOfParts>
  <Company>Université du Québec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Catherine Roy-Boulanger</dc:creator>
  <cp:lastModifiedBy>Utilisateur</cp:lastModifiedBy>
  <cp:revision>170</cp:revision>
  <cp:lastPrinted>2015-06-10T12:54:16Z</cp:lastPrinted>
  <dcterms:created xsi:type="dcterms:W3CDTF">2014-02-10T16:02:18Z</dcterms:created>
  <dcterms:modified xsi:type="dcterms:W3CDTF">2022-12-13T00:55:26Z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0x0101004447226620124A45B495122CC6F15B77</vt:lpwstr>
  </property>
</Properties>
</file>