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diagrams/data5.xml" ContentType="application/vnd.openxmlformats-officedocument.drawingml.diagramData+xml"/>
  <Override PartName="/ppt/diagrams/data4.xml" ContentType="application/vnd.openxmlformats-officedocument.drawingml.diagramData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quickStyle5.xml" ContentType="application/vnd.openxmlformats-officedocument.drawingml.diagramStyle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theme/theme2.xml" ContentType="application/vnd.openxmlformats-officedocument.theme+xml"/>
  <Override PartName="/ppt/theme/theme3.xml" ContentType="application/vnd.openxmlformats-officedocument.theme+xml"/>
  <Override PartName="/ppt/diagrams/layout1.xml" ContentType="application/vnd.openxmlformats-officedocument.drawingml.diagramLayout+xml"/>
  <Override PartName="/ppt/diagrams/layout3.xml" ContentType="application/vnd.openxmlformats-officedocument.drawingml.diagramLayout+xml"/>
  <Override PartName="/ppt/notesMasters/notesMaster1.xml" ContentType="application/vnd.openxmlformats-officedocument.presentationml.notesMaster+xml"/>
  <Override PartName="/ppt/diagrams/drawing5.xml" ContentType="application/vnd.ms-office.drawingml.diagramDrawing+xml"/>
  <Override PartName="/ppt/diagrams/drawing4.xml" ContentType="application/vnd.ms-office.drawingml.diagramDrawing+xml"/>
  <Override PartName="/ppt/diagrams/quickStyle3.xml" ContentType="application/vnd.openxmlformats-officedocument.drawingml.diagramStyle+xml"/>
  <Override PartName="/ppt/diagrams/layout5.xml" ContentType="application/vnd.openxmlformats-officedocument.drawingml.diagramLayout+xml"/>
  <Override PartName="/ppt/diagrams/colors5.xml" ContentType="application/vnd.openxmlformats-officedocument.drawingml.diagramColors+xml"/>
  <Override PartName="/ppt/diagrams/colors4.xml" ContentType="application/vnd.openxmlformats-officedocument.drawingml.diagramColors+xml"/>
  <Override PartName="/ppt/commentAuthors.xml" ContentType="application/vnd.openxmlformats-officedocument.presentationml.commentAuthors+xml"/>
  <Override PartName="/ppt/diagrams/layout4.xml" ContentType="application/vnd.openxmlformats-officedocument.drawingml.diagramLayout+xml"/>
  <Override PartName="/ppt/diagrams/colors3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3.xml" ContentType="application/vnd.ms-office.drawingml.diagramDrawing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2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handoutMasterIdLst>
    <p:handoutMasterId r:id="rId20"/>
  </p:handoutMasterIdLst>
  <p:sldIdLst>
    <p:sldId id="256" r:id="rId2"/>
    <p:sldId id="343" r:id="rId3"/>
    <p:sldId id="287" r:id="rId4"/>
    <p:sldId id="345" r:id="rId5"/>
    <p:sldId id="346" r:id="rId6"/>
    <p:sldId id="347" r:id="rId7"/>
    <p:sldId id="349" r:id="rId8"/>
    <p:sldId id="350" r:id="rId9"/>
    <p:sldId id="351" r:id="rId10"/>
    <p:sldId id="352" r:id="rId11"/>
    <p:sldId id="353" r:id="rId12"/>
    <p:sldId id="354" r:id="rId13"/>
    <p:sldId id="355" r:id="rId14"/>
    <p:sldId id="356" r:id="rId15"/>
    <p:sldId id="357" r:id="rId16"/>
    <p:sldId id="358" r:id="rId17"/>
    <p:sldId id="359" r:id="rId18"/>
  </p:sldIdLst>
  <p:sldSz cx="9144000" cy="6858000" type="screen4x3"/>
  <p:notesSz cx="7019925" cy="93059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ulie Lafrenière" initials="J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007C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95" autoAdjust="0"/>
    <p:restoredTop sz="96163" autoAdjust="0"/>
  </p:normalViewPr>
  <p:slideViewPr>
    <p:cSldViewPr>
      <p:cViewPr>
        <p:scale>
          <a:sx n="84" d="100"/>
          <a:sy n="84" d="100"/>
        </p:scale>
        <p:origin x="-918" y="-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326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70"/>
    </p:cViewPr>
  </p:sorterViewPr>
  <p:notesViewPr>
    <p:cSldViewPr>
      <p:cViewPr>
        <p:scale>
          <a:sx n="178" d="100"/>
          <a:sy n="178" d="100"/>
        </p:scale>
        <p:origin x="-204" y="-12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1505B9-FB08-4196-B503-2956167EDCA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CA"/>
        </a:p>
      </dgm:t>
    </dgm:pt>
    <dgm:pt modelId="{3780D991-E30F-4B69-98B0-86AE7EE2AC2F}">
      <dgm:prSet phldrT="[Texte]"/>
      <dgm:spPr/>
      <dgm:t>
        <a:bodyPr/>
        <a:lstStyle/>
        <a:p>
          <a:r>
            <a:rPr lang="fr-CA" dirty="0" smtClean="0"/>
            <a:t>Atteindre</a:t>
          </a:r>
          <a:br>
            <a:rPr lang="fr-CA" dirty="0" smtClean="0"/>
          </a:br>
          <a:r>
            <a:rPr lang="fr-CA" dirty="0" smtClean="0"/>
            <a:t>Intégrer</a:t>
          </a:r>
        </a:p>
        <a:p>
          <a:r>
            <a:rPr lang="fr-CA" dirty="0" smtClean="0"/>
            <a:t>Devenir</a:t>
          </a:r>
          <a:endParaRPr lang="fr-CA" dirty="0"/>
        </a:p>
      </dgm:t>
    </dgm:pt>
    <dgm:pt modelId="{8D090124-B83E-4CA9-8D45-C88B6DBDD921}" type="parTrans" cxnId="{C2DD91EE-B074-4C41-B8E2-6E4451C8EC86}">
      <dgm:prSet/>
      <dgm:spPr/>
      <dgm:t>
        <a:bodyPr/>
        <a:lstStyle/>
        <a:p>
          <a:endParaRPr lang="fr-CA"/>
        </a:p>
      </dgm:t>
    </dgm:pt>
    <dgm:pt modelId="{C891CF2D-B4C7-4C29-8731-496C4D2E624D}" type="sibTrans" cxnId="{C2DD91EE-B074-4C41-B8E2-6E4451C8EC86}">
      <dgm:prSet/>
      <dgm:spPr/>
      <dgm:t>
        <a:bodyPr/>
        <a:lstStyle/>
        <a:p>
          <a:endParaRPr lang="fr-CA"/>
        </a:p>
      </dgm:t>
    </dgm:pt>
    <dgm:pt modelId="{9C8A0A09-B402-40CE-A3C4-E2FAD0C4BA04}">
      <dgm:prSet phldrT="[Texte]"/>
      <dgm:spPr/>
      <dgm:t>
        <a:bodyPr/>
        <a:lstStyle/>
        <a:p>
          <a:r>
            <a:rPr lang="fr-CA" dirty="0" smtClean="0"/>
            <a:t>S’investir</a:t>
          </a:r>
        </a:p>
      </dgm:t>
    </dgm:pt>
    <dgm:pt modelId="{5F6CCDE3-317D-4204-B6E3-E599734AA0E1}" type="parTrans" cxnId="{CC94D5AD-5BE9-440F-8EE6-493A369D2F10}">
      <dgm:prSet/>
      <dgm:spPr/>
      <dgm:t>
        <a:bodyPr/>
        <a:lstStyle/>
        <a:p>
          <a:endParaRPr lang="fr-CA"/>
        </a:p>
      </dgm:t>
    </dgm:pt>
    <dgm:pt modelId="{0D5B1075-2FBE-4CF6-BAE8-2C3A2F2A137E}" type="sibTrans" cxnId="{CC94D5AD-5BE9-440F-8EE6-493A369D2F10}">
      <dgm:prSet/>
      <dgm:spPr/>
      <dgm:t>
        <a:bodyPr/>
        <a:lstStyle/>
        <a:p>
          <a:endParaRPr lang="fr-CA"/>
        </a:p>
      </dgm:t>
    </dgm:pt>
    <dgm:pt modelId="{4D855AFC-0996-4BCE-8BC3-FFB85868F102}">
      <dgm:prSet phldrT="[Texte]"/>
      <dgm:spPr/>
      <dgm:t>
        <a:bodyPr/>
        <a:lstStyle/>
        <a:p>
          <a:r>
            <a:rPr lang="fr-CA" dirty="0" smtClean="0"/>
            <a:t>Croître</a:t>
          </a:r>
          <a:endParaRPr lang="fr-CA" dirty="0"/>
        </a:p>
      </dgm:t>
    </dgm:pt>
    <dgm:pt modelId="{3C5E64B2-F516-48AE-9539-66F8BBBF1A3B}" type="parTrans" cxnId="{27176B34-8650-4E81-BBEA-FEAAAD7D0D3F}">
      <dgm:prSet/>
      <dgm:spPr/>
      <dgm:t>
        <a:bodyPr/>
        <a:lstStyle/>
        <a:p>
          <a:endParaRPr lang="fr-CA"/>
        </a:p>
      </dgm:t>
    </dgm:pt>
    <dgm:pt modelId="{687D0449-E849-4664-9E13-6E19205A3DE0}" type="sibTrans" cxnId="{27176B34-8650-4E81-BBEA-FEAAAD7D0D3F}">
      <dgm:prSet/>
      <dgm:spPr/>
      <dgm:t>
        <a:bodyPr/>
        <a:lstStyle/>
        <a:p>
          <a:endParaRPr lang="fr-CA"/>
        </a:p>
      </dgm:t>
    </dgm:pt>
    <dgm:pt modelId="{A3E2FA44-2F6B-4113-9787-BDB7DB0F4A52}" type="pres">
      <dgm:prSet presAssocID="{191505B9-FB08-4196-B503-2956167EDCA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CA"/>
        </a:p>
      </dgm:t>
    </dgm:pt>
    <dgm:pt modelId="{2D61C796-CC98-41BC-AE06-ADA1091DB52C}" type="pres">
      <dgm:prSet presAssocID="{191505B9-FB08-4196-B503-2956167EDCA1}" presName="arrow" presStyleLbl="bgShp" presStyleIdx="0" presStyleCnt="1"/>
      <dgm:spPr>
        <a:prstGeom prst="leftRightArrow">
          <a:avLst/>
        </a:prstGeom>
      </dgm:spPr>
      <dgm:t>
        <a:bodyPr/>
        <a:lstStyle/>
        <a:p>
          <a:endParaRPr lang="fr-CA"/>
        </a:p>
      </dgm:t>
    </dgm:pt>
    <dgm:pt modelId="{28635074-41C4-4C63-A6D0-D6D07C18F5E2}" type="pres">
      <dgm:prSet presAssocID="{191505B9-FB08-4196-B503-2956167EDCA1}" presName="linearProcess" presStyleCnt="0"/>
      <dgm:spPr/>
    </dgm:pt>
    <dgm:pt modelId="{F2FCF388-6589-401A-8CEE-99CAA06C00F6}" type="pres">
      <dgm:prSet presAssocID="{3780D991-E30F-4B69-98B0-86AE7EE2AC2F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AC710FF9-2EC4-4901-9C3E-5C5DAED9B208}" type="pres">
      <dgm:prSet presAssocID="{C891CF2D-B4C7-4C29-8731-496C4D2E624D}" presName="sibTrans" presStyleCnt="0"/>
      <dgm:spPr/>
    </dgm:pt>
    <dgm:pt modelId="{B5CB4237-9C35-46F5-9401-F6B342A4DC9A}" type="pres">
      <dgm:prSet presAssocID="{4D855AFC-0996-4BCE-8BC3-FFB85868F102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DA1ABB4E-57A7-4346-87D6-6277C5C6066F}" type="pres">
      <dgm:prSet presAssocID="{687D0449-E849-4664-9E13-6E19205A3DE0}" presName="sibTrans" presStyleCnt="0"/>
      <dgm:spPr/>
    </dgm:pt>
    <dgm:pt modelId="{7930E183-7675-4576-8607-C0C84A7B7442}" type="pres">
      <dgm:prSet presAssocID="{9C8A0A09-B402-40CE-A3C4-E2FAD0C4BA04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</dgm:ptLst>
  <dgm:cxnLst>
    <dgm:cxn modelId="{69FF48B4-92BB-4E1B-8AD4-35305C5EDD9B}" type="presOf" srcId="{3780D991-E30F-4B69-98B0-86AE7EE2AC2F}" destId="{F2FCF388-6589-401A-8CEE-99CAA06C00F6}" srcOrd="0" destOrd="0" presId="urn:microsoft.com/office/officeart/2005/8/layout/hProcess9"/>
    <dgm:cxn modelId="{27176B34-8650-4E81-BBEA-FEAAAD7D0D3F}" srcId="{191505B9-FB08-4196-B503-2956167EDCA1}" destId="{4D855AFC-0996-4BCE-8BC3-FFB85868F102}" srcOrd="1" destOrd="0" parTransId="{3C5E64B2-F516-48AE-9539-66F8BBBF1A3B}" sibTransId="{687D0449-E849-4664-9E13-6E19205A3DE0}"/>
    <dgm:cxn modelId="{AA4D74BB-9D49-40F6-8EDC-FE99DFEBA2E2}" type="presOf" srcId="{9C8A0A09-B402-40CE-A3C4-E2FAD0C4BA04}" destId="{7930E183-7675-4576-8607-C0C84A7B7442}" srcOrd="0" destOrd="0" presId="urn:microsoft.com/office/officeart/2005/8/layout/hProcess9"/>
    <dgm:cxn modelId="{C2DD91EE-B074-4C41-B8E2-6E4451C8EC86}" srcId="{191505B9-FB08-4196-B503-2956167EDCA1}" destId="{3780D991-E30F-4B69-98B0-86AE7EE2AC2F}" srcOrd="0" destOrd="0" parTransId="{8D090124-B83E-4CA9-8D45-C88B6DBDD921}" sibTransId="{C891CF2D-B4C7-4C29-8731-496C4D2E624D}"/>
    <dgm:cxn modelId="{CC94D5AD-5BE9-440F-8EE6-493A369D2F10}" srcId="{191505B9-FB08-4196-B503-2956167EDCA1}" destId="{9C8A0A09-B402-40CE-A3C4-E2FAD0C4BA04}" srcOrd="2" destOrd="0" parTransId="{5F6CCDE3-317D-4204-B6E3-E599734AA0E1}" sibTransId="{0D5B1075-2FBE-4CF6-BAE8-2C3A2F2A137E}"/>
    <dgm:cxn modelId="{62E58718-070F-472A-997A-57D50A1E6AF4}" type="presOf" srcId="{191505B9-FB08-4196-B503-2956167EDCA1}" destId="{A3E2FA44-2F6B-4113-9787-BDB7DB0F4A52}" srcOrd="0" destOrd="0" presId="urn:microsoft.com/office/officeart/2005/8/layout/hProcess9"/>
    <dgm:cxn modelId="{DA5D3AB5-64E6-47E2-8DFB-B5E2811CFEBC}" type="presOf" srcId="{4D855AFC-0996-4BCE-8BC3-FFB85868F102}" destId="{B5CB4237-9C35-46F5-9401-F6B342A4DC9A}" srcOrd="0" destOrd="0" presId="urn:microsoft.com/office/officeart/2005/8/layout/hProcess9"/>
    <dgm:cxn modelId="{67FD9355-44A2-4458-B306-B5080C38DFE3}" type="presParOf" srcId="{A3E2FA44-2F6B-4113-9787-BDB7DB0F4A52}" destId="{2D61C796-CC98-41BC-AE06-ADA1091DB52C}" srcOrd="0" destOrd="0" presId="urn:microsoft.com/office/officeart/2005/8/layout/hProcess9"/>
    <dgm:cxn modelId="{919DE842-0BF2-4032-97C6-9F2FC80E35C5}" type="presParOf" srcId="{A3E2FA44-2F6B-4113-9787-BDB7DB0F4A52}" destId="{28635074-41C4-4C63-A6D0-D6D07C18F5E2}" srcOrd="1" destOrd="0" presId="urn:microsoft.com/office/officeart/2005/8/layout/hProcess9"/>
    <dgm:cxn modelId="{C98BC8B1-1F72-4318-BDCA-B3D5ED3294B1}" type="presParOf" srcId="{28635074-41C4-4C63-A6D0-D6D07C18F5E2}" destId="{F2FCF388-6589-401A-8CEE-99CAA06C00F6}" srcOrd="0" destOrd="0" presId="urn:microsoft.com/office/officeart/2005/8/layout/hProcess9"/>
    <dgm:cxn modelId="{8C998D1D-B1B1-4258-9A5F-DA30870C493C}" type="presParOf" srcId="{28635074-41C4-4C63-A6D0-D6D07C18F5E2}" destId="{AC710FF9-2EC4-4901-9C3E-5C5DAED9B208}" srcOrd="1" destOrd="0" presId="urn:microsoft.com/office/officeart/2005/8/layout/hProcess9"/>
    <dgm:cxn modelId="{E94D6AA0-BD0F-4230-B54A-5F31B50A8B38}" type="presParOf" srcId="{28635074-41C4-4C63-A6D0-D6D07C18F5E2}" destId="{B5CB4237-9C35-46F5-9401-F6B342A4DC9A}" srcOrd="2" destOrd="0" presId="urn:microsoft.com/office/officeart/2005/8/layout/hProcess9"/>
    <dgm:cxn modelId="{EFB14960-5753-4423-91F6-1BB05E0DA560}" type="presParOf" srcId="{28635074-41C4-4C63-A6D0-D6D07C18F5E2}" destId="{DA1ABB4E-57A7-4346-87D6-6277C5C6066F}" srcOrd="3" destOrd="0" presId="urn:microsoft.com/office/officeart/2005/8/layout/hProcess9"/>
    <dgm:cxn modelId="{83CFCEC3-C06C-41E1-840E-77A77EE14046}" type="presParOf" srcId="{28635074-41C4-4C63-A6D0-D6D07C18F5E2}" destId="{7930E183-7675-4576-8607-C0C84A7B744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1505B9-FB08-4196-B503-2956167EDCA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CA"/>
        </a:p>
      </dgm:t>
    </dgm:pt>
    <dgm:pt modelId="{3780D991-E30F-4B69-98B0-86AE7EE2AC2F}">
      <dgm:prSet phldrT="[Texte]"/>
      <dgm:spPr/>
      <dgm:t>
        <a:bodyPr/>
        <a:lstStyle/>
        <a:p>
          <a:r>
            <a:rPr lang="fr-CA" dirty="0" smtClean="0"/>
            <a:t>S’investir</a:t>
          </a:r>
          <a:endParaRPr lang="fr-CA" dirty="0"/>
        </a:p>
      </dgm:t>
    </dgm:pt>
    <dgm:pt modelId="{8D090124-B83E-4CA9-8D45-C88B6DBDD921}" type="parTrans" cxnId="{C2DD91EE-B074-4C41-B8E2-6E4451C8EC86}">
      <dgm:prSet/>
      <dgm:spPr/>
      <dgm:t>
        <a:bodyPr/>
        <a:lstStyle/>
        <a:p>
          <a:endParaRPr lang="fr-CA"/>
        </a:p>
      </dgm:t>
    </dgm:pt>
    <dgm:pt modelId="{C891CF2D-B4C7-4C29-8731-496C4D2E624D}" type="sibTrans" cxnId="{C2DD91EE-B074-4C41-B8E2-6E4451C8EC86}">
      <dgm:prSet/>
      <dgm:spPr/>
      <dgm:t>
        <a:bodyPr/>
        <a:lstStyle/>
        <a:p>
          <a:endParaRPr lang="fr-CA"/>
        </a:p>
      </dgm:t>
    </dgm:pt>
    <dgm:pt modelId="{9C8A0A09-B402-40CE-A3C4-E2FAD0C4BA04}">
      <dgm:prSet phldrT="[Texte]"/>
      <dgm:spPr/>
      <dgm:t>
        <a:bodyPr/>
        <a:lstStyle/>
        <a:p>
          <a:r>
            <a:rPr lang="fr-CA" dirty="0" smtClean="0"/>
            <a:t>Atteindre</a:t>
          </a:r>
        </a:p>
        <a:p>
          <a:r>
            <a:rPr lang="fr-CA" dirty="0" smtClean="0"/>
            <a:t>Exploiter</a:t>
          </a:r>
        </a:p>
        <a:p>
          <a:r>
            <a:rPr lang="fr-CA" dirty="0" smtClean="0"/>
            <a:t>Devenir</a:t>
          </a:r>
        </a:p>
      </dgm:t>
    </dgm:pt>
    <dgm:pt modelId="{5F6CCDE3-317D-4204-B6E3-E599734AA0E1}" type="parTrans" cxnId="{CC94D5AD-5BE9-440F-8EE6-493A369D2F10}">
      <dgm:prSet/>
      <dgm:spPr/>
      <dgm:t>
        <a:bodyPr/>
        <a:lstStyle/>
        <a:p>
          <a:endParaRPr lang="fr-CA"/>
        </a:p>
      </dgm:t>
    </dgm:pt>
    <dgm:pt modelId="{0D5B1075-2FBE-4CF6-BAE8-2C3A2F2A137E}" type="sibTrans" cxnId="{CC94D5AD-5BE9-440F-8EE6-493A369D2F10}">
      <dgm:prSet/>
      <dgm:spPr/>
      <dgm:t>
        <a:bodyPr/>
        <a:lstStyle/>
        <a:p>
          <a:endParaRPr lang="fr-CA"/>
        </a:p>
      </dgm:t>
    </dgm:pt>
    <dgm:pt modelId="{4D855AFC-0996-4BCE-8BC3-FFB85868F102}">
      <dgm:prSet phldrT="[Texte]"/>
      <dgm:spPr/>
      <dgm:t>
        <a:bodyPr/>
        <a:lstStyle/>
        <a:p>
          <a:r>
            <a:rPr lang="fr-CA" dirty="0" smtClean="0"/>
            <a:t>Croître</a:t>
          </a:r>
          <a:endParaRPr lang="fr-CA" dirty="0"/>
        </a:p>
      </dgm:t>
    </dgm:pt>
    <dgm:pt modelId="{3C5E64B2-F516-48AE-9539-66F8BBBF1A3B}" type="parTrans" cxnId="{27176B34-8650-4E81-BBEA-FEAAAD7D0D3F}">
      <dgm:prSet/>
      <dgm:spPr/>
      <dgm:t>
        <a:bodyPr/>
        <a:lstStyle/>
        <a:p>
          <a:endParaRPr lang="fr-CA"/>
        </a:p>
      </dgm:t>
    </dgm:pt>
    <dgm:pt modelId="{687D0449-E849-4664-9E13-6E19205A3DE0}" type="sibTrans" cxnId="{27176B34-8650-4E81-BBEA-FEAAAD7D0D3F}">
      <dgm:prSet/>
      <dgm:spPr/>
      <dgm:t>
        <a:bodyPr/>
        <a:lstStyle/>
        <a:p>
          <a:endParaRPr lang="fr-CA"/>
        </a:p>
      </dgm:t>
    </dgm:pt>
    <dgm:pt modelId="{A3E2FA44-2F6B-4113-9787-BDB7DB0F4A52}" type="pres">
      <dgm:prSet presAssocID="{191505B9-FB08-4196-B503-2956167EDCA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CA"/>
        </a:p>
      </dgm:t>
    </dgm:pt>
    <dgm:pt modelId="{2D61C796-CC98-41BC-AE06-ADA1091DB52C}" type="pres">
      <dgm:prSet presAssocID="{191505B9-FB08-4196-B503-2956167EDCA1}" presName="arrow" presStyleLbl="bgShp" presStyleIdx="0" presStyleCnt="1"/>
      <dgm:spPr>
        <a:prstGeom prst="leftRightArrow">
          <a:avLst/>
        </a:prstGeom>
      </dgm:spPr>
      <dgm:t>
        <a:bodyPr/>
        <a:lstStyle/>
        <a:p>
          <a:endParaRPr lang="fr-CA"/>
        </a:p>
      </dgm:t>
    </dgm:pt>
    <dgm:pt modelId="{28635074-41C4-4C63-A6D0-D6D07C18F5E2}" type="pres">
      <dgm:prSet presAssocID="{191505B9-FB08-4196-B503-2956167EDCA1}" presName="linearProcess" presStyleCnt="0"/>
      <dgm:spPr/>
    </dgm:pt>
    <dgm:pt modelId="{F2FCF388-6589-401A-8CEE-99CAA06C00F6}" type="pres">
      <dgm:prSet presAssocID="{3780D991-E30F-4B69-98B0-86AE7EE2AC2F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AC710FF9-2EC4-4901-9C3E-5C5DAED9B208}" type="pres">
      <dgm:prSet presAssocID="{C891CF2D-B4C7-4C29-8731-496C4D2E624D}" presName="sibTrans" presStyleCnt="0"/>
      <dgm:spPr/>
    </dgm:pt>
    <dgm:pt modelId="{B5CB4237-9C35-46F5-9401-F6B342A4DC9A}" type="pres">
      <dgm:prSet presAssocID="{4D855AFC-0996-4BCE-8BC3-FFB85868F102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DA1ABB4E-57A7-4346-87D6-6277C5C6066F}" type="pres">
      <dgm:prSet presAssocID="{687D0449-E849-4664-9E13-6E19205A3DE0}" presName="sibTrans" presStyleCnt="0"/>
      <dgm:spPr/>
    </dgm:pt>
    <dgm:pt modelId="{7930E183-7675-4576-8607-C0C84A7B7442}" type="pres">
      <dgm:prSet presAssocID="{9C8A0A09-B402-40CE-A3C4-E2FAD0C4BA04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</dgm:ptLst>
  <dgm:cxnLst>
    <dgm:cxn modelId="{3C42FEA1-C526-41D9-A55D-E6345D3A9F9F}" type="presOf" srcId="{191505B9-FB08-4196-B503-2956167EDCA1}" destId="{A3E2FA44-2F6B-4113-9787-BDB7DB0F4A52}" srcOrd="0" destOrd="0" presId="urn:microsoft.com/office/officeart/2005/8/layout/hProcess9"/>
    <dgm:cxn modelId="{27176B34-8650-4E81-BBEA-FEAAAD7D0D3F}" srcId="{191505B9-FB08-4196-B503-2956167EDCA1}" destId="{4D855AFC-0996-4BCE-8BC3-FFB85868F102}" srcOrd="1" destOrd="0" parTransId="{3C5E64B2-F516-48AE-9539-66F8BBBF1A3B}" sibTransId="{687D0449-E849-4664-9E13-6E19205A3DE0}"/>
    <dgm:cxn modelId="{558E0BAD-91A4-4F06-BC84-C4B3BE73576D}" type="presOf" srcId="{3780D991-E30F-4B69-98B0-86AE7EE2AC2F}" destId="{F2FCF388-6589-401A-8CEE-99CAA06C00F6}" srcOrd="0" destOrd="0" presId="urn:microsoft.com/office/officeart/2005/8/layout/hProcess9"/>
    <dgm:cxn modelId="{251BE3DB-1A68-43DA-9E0B-7C0CA289514C}" type="presOf" srcId="{4D855AFC-0996-4BCE-8BC3-FFB85868F102}" destId="{B5CB4237-9C35-46F5-9401-F6B342A4DC9A}" srcOrd="0" destOrd="0" presId="urn:microsoft.com/office/officeart/2005/8/layout/hProcess9"/>
    <dgm:cxn modelId="{C2DD91EE-B074-4C41-B8E2-6E4451C8EC86}" srcId="{191505B9-FB08-4196-B503-2956167EDCA1}" destId="{3780D991-E30F-4B69-98B0-86AE7EE2AC2F}" srcOrd="0" destOrd="0" parTransId="{8D090124-B83E-4CA9-8D45-C88B6DBDD921}" sibTransId="{C891CF2D-B4C7-4C29-8731-496C4D2E624D}"/>
    <dgm:cxn modelId="{CC94D5AD-5BE9-440F-8EE6-493A369D2F10}" srcId="{191505B9-FB08-4196-B503-2956167EDCA1}" destId="{9C8A0A09-B402-40CE-A3C4-E2FAD0C4BA04}" srcOrd="2" destOrd="0" parTransId="{5F6CCDE3-317D-4204-B6E3-E599734AA0E1}" sibTransId="{0D5B1075-2FBE-4CF6-BAE8-2C3A2F2A137E}"/>
    <dgm:cxn modelId="{D0BBC3C9-A6BC-4734-85F3-9447EC7A4D54}" type="presOf" srcId="{9C8A0A09-B402-40CE-A3C4-E2FAD0C4BA04}" destId="{7930E183-7675-4576-8607-C0C84A7B7442}" srcOrd="0" destOrd="0" presId="urn:microsoft.com/office/officeart/2005/8/layout/hProcess9"/>
    <dgm:cxn modelId="{5028E6FA-2C7E-43C8-A95D-2E73B2B03231}" type="presParOf" srcId="{A3E2FA44-2F6B-4113-9787-BDB7DB0F4A52}" destId="{2D61C796-CC98-41BC-AE06-ADA1091DB52C}" srcOrd="0" destOrd="0" presId="urn:microsoft.com/office/officeart/2005/8/layout/hProcess9"/>
    <dgm:cxn modelId="{DAA276B1-01A0-45F5-A384-07C75322E727}" type="presParOf" srcId="{A3E2FA44-2F6B-4113-9787-BDB7DB0F4A52}" destId="{28635074-41C4-4C63-A6D0-D6D07C18F5E2}" srcOrd="1" destOrd="0" presId="urn:microsoft.com/office/officeart/2005/8/layout/hProcess9"/>
    <dgm:cxn modelId="{EDCD1AFF-E158-498F-82C3-2DC74AB62677}" type="presParOf" srcId="{28635074-41C4-4C63-A6D0-D6D07C18F5E2}" destId="{F2FCF388-6589-401A-8CEE-99CAA06C00F6}" srcOrd="0" destOrd="0" presId="urn:microsoft.com/office/officeart/2005/8/layout/hProcess9"/>
    <dgm:cxn modelId="{A63D6023-FBB4-47B6-817C-BCF72EDDCC98}" type="presParOf" srcId="{28635074-41C4-4C63-A6D0-D6D07C18F5E2}" destId="{AC710FF9-2EC4-4901-9C3E-5C5DAED9B208}" srcOrd="1" destOrd="0" presId="urn:microsoft.com/office/officeart/2005/8/layout/hProcess9"/>
    <dgm:cxn modelId="{0654B434-8369-407E-B7B6-1275D599FB33}" type="presParOf" srcId="{28635074-41C4-4C63-A6D0-D6D07C18F5E2}" destId="{B5CB4237-9C35-46F5-9401-F6B342A4DC9A}" srcOrd="2" destOrd="0" presId="urn:microsoft.com/office/officeart/2005/8/layout/hProcess9"/>
    <dgm:cxn modelId="{204C09E3-42C2-4C88-A0F0-88E1C5CA66F2}" type="presParOf" srcId="{28635074-41C4-4C63-A6D0-D6D07C18F5E2}" destId="{DA1ABB4E-57A7-4346-87D6-6277C5C6066F}" srcOrd="3" destOrd="0" presId="urn:microsoft.com/office/officeart/2005/8/layout/hProcess9"/>
    <dgm:cxn modelId="{C963B4D6-D273-4CD5-B776-D0687CA5DA49}" type="presParOf" srcId="{28635074-41C4-4C63-A6D0-D6D07C18F5E2}" destId="{7930E183-7675-4576-8607-C0C84A7B744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1505B9-FB08-4196-B503-2956167EDCA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CA"/>
        </a:p>
      </dgm:t>
    </dgm:pt>
    <dgm:pt modelId="{3780D991-E30F-4B69-98B0-86AE7EE2AC2F}">
      <dgm:prSet phldrT="[Texte]"/>
      <dgm:spPr/>
      <dgm:t>
        <a:bodyPr/>
        <a:lstStyle/>
        <a:p>
          <a:r>
            <a:rPr lang="fr-CA" dirty="0" smtClean="0"/>
            <a:t>Croître</a:t>
          </a:r>
          <a:endParaRPr lang="fr-CA" dirty="0"/>
        </a:p>
      </dgm:t>
    </dgm:pt>
    <dgm:pt modelId="{8D090124-B83E-4CA9-8D45-C88B6DBDD921}" type="parTrans" cxnId="{C2DD91EE-B074-4C41-B8E2-6E4451C8EC86}">
      <dgm:prSet/>
      <dgm:spPr/>
      <dgm:t>
        <a:bodyPr/>
        <a:lstStyle/>
        <a:p>
          <a:endParaRPr lang="fr-CA"/>
        </a:p>
      </dgm:t>
    </dgm:pt>
    <dgm:pt modelId="{C891CF2D-B4C7-4C29-8731-496C4D2E624D}" type="sibTrans" cxnId="{C2DD91EE-B074-4C41-B8E2-6E4451C8EC86}">
      <dgm:prSet/>
      <dgm:spPr/>
      <dgm:t>
        <a:bodyPr/>
        <a:lstStyle/>
        <a:p>
          <a:endParaRPr lang="fr-CA"/>
        </a:p>
      </dgm:t>
    </dgm:pt>
    <dgm:pt modelId="{9C8A0A09-B402-40CE-A3C4-E2FAD0C4BA04}">
      <dgm:prSet phldrT="[Texte]"/>
      <dgm:spPr/>
      <dgm:t>
        <a:bodyPr/>
        <a:lstStyle/>
        <a:p>
          <a:r>
            <a:rPr lang="fr-CA" dirty="0" smtClean="0"/>
            <a:t>Atteindre</a:t>
          </a:r>
        </a:p>
        <a:p>
          <a:r>
            <a:rPr lang="fr-CA" dirty="0" smtClean="0"/>
            <a:t>Exploiter</a:t>
          </a:r>
        </a:p>
        <a:p>
          <a:r>
            <a:rPr lang="fr-CA" dirty="0" smtClean="0"/>
            <a:t>Devenir</a:t>
          </a:r>
        </a:p>
      </dgm:t>
    </dgm:pt>
    <dgm:pt modelId="{5F6CCDE3-317D-4204-B6E3-E599734AA0E1}" type="parTrans" cxnId="{CC94D5AD-5BE9-440F-8EE6-493A369D2F10}">
      <dgm:prSet/>
      <dgm:spPr/>
      <dgm:t>
        <a:bodyPr/>
        <a:lstStyle/>
        <a:p>
          <a:endParaRPr lang="fr-CA"/>
        </a:p>
      </dgm:t>
    </dgm:pt>
    <dgm:pt modelId="{0D5B1075-2FBE-4CF6-BAE8-2C3A2F2A137E}" type="sibTrans" cxnId="{CC94D5AD-5BE9-440F-8EE6-493A369D2F10}">
      <dgm:prSet/>
      <dgm:spPr/>
      <dgm:t>
        <a:bodyPr/>
        <a:lstStyle/>
        <a:p>
          <a:endParaRPr lang="fr-CA"/>
        </a:p>
      </dgm:t>
    </dgm:pt>
    <dgm:pt modelId="{4D855AFC-0996-4BCE-8BC3-FFB85868F102}">
      <dgm:prSet phldrT="[Texte]"/>
      <dgm:spPr/>
      <dgm:t>
        <a:bodyPr/>
        <a:lstStyle/>
        <a:p>
          <a:r>
            <a:rPr lang="fr-CA" dirty="0" smtClean="0"/>
            <a:t>S’investir</a:t>
          </a:r>
          <a:endParaRPr lang="fr-CA" dirty="0"/>
        </a:p>
      </dgm:t>
    </dgm:pt>
    <dgm:pt modelId="{3C5E64B2-F516-48AE-9539-66F8BBBF1A3B}" type="parTrans" cxnId="{27176B34-8650-4E81-BBEA-FEAAAD7D0D3F}">
      <dgm:prSet/>
      <dgm:spPr/>
      <dgm:t>
        <a:bodyPr/>
        <a:lstStyle/>
        <a:p>
          <a:endParaRPr lang="fr-CA"/>
        </a:p>
      </dgm:t>
    </dgm:pt>
    <dgm:pt modelId="{687D0449-E849-4664-9E13-6E19205A3DE0}" type="sibTrans" cxnId="{27176B34-8650-4E81-BBEA-FEAAAD7D0D3F}">
      <dgm:prSet/>
      <dgm:spPr/>
      <dgm:t>
        <a:bodyPr/>
        <a:lstStyle/>
        <a:p>
          <a:endParaRPr lang="fr-CA"/>
        </a:p>
      </dgm:t>
    </dgm:pt>
    <dgm:pt modelId="{A3E2FA44-2F6B-4113-9787-BDB7DB0F4A52}" type="pres">
      <dgm:prSet presAssocID="{191505B9-FB08-4196-B503-2956167EDCA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CA"/>
        </a:p>
      </dgm:t>
    </dgm:pt>
    <dgm:pt modelId="{2D61C796-CC98-41BC-AE06-ADA1091DB52C}" type="pres">
      <dgm:prSet presAssocID="{191505B9-FB08-4196-B503-2956167EDCA1}" presName="arrow" presStyleLbl="bgShp" presStyleIdx="0" presStyleCnt="1"/>
      <dgm:spPr>
        <a:prstGeom prst="leftRightArrow">
          <a:avLst/>
        </a:prstGeom>
      </dgm:spPr>
      <dgm:t>
        <a:bodyPr/>
        <a:lstStyle/>
        <a:p>
          <a:endParaRPr lang="fr-CA"/>
        </a:p>
      </dgm:t>
    </dgm:pt>
    <dgm:pt modelId="{28635074-41C4-4C63-A6D0-D6D07C18F5E2}" type="pres">
      <dgm:prSet presAssocID="{191505B9-FB08-4196-B503-2956167EDCA1}" presName="linearProcess" presStyleCnt="0"/>
      <dgm:spPr/>
    </dgm:pt>
    <dgm:pt modelId="{F2FCF388-6589-401A-8CEE-99CAA06C00F6}" type="pres">
      <dgm:prSet presAssocID="{3780D991-E30F-4B69-98B0-86AE7EE2AC2F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AC710FF9-2EC4-4901-9C3E-5C5DAED9B208}" type="pres">
      <dgm:prSet presAssocID="{C891CF2D-B4C7-4C29-8731-496C4D2E624D}" presName="sibTrans" presStyleCnt="0"/>
      <dgm:spPr/>
    </dgm:pt>
    <dgm:pt modelId="{B5CB4237-9C35-46F5-9401-F6B342A4DC9A}" type="pres">
      <dgm:prSet presAssocID="{4D855AFC-0996-4BCE-8BC3-FFB85868F102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DA1ABB4E-57A7-4346-87D6-6277C5C6066F}" type="pres">
      <dgm:prSet presAssocID="{687D0449-E849-4664-9E13-6E19205A3DE0}" presName="sibTrans" presStyleCnt="0"/>
      <dgm:spPr/>
    </dgm:pt>
    <dgm:pt modelId="{7930E183-7675-4576-8607-C0C84A7B7442}" type="pres">
      <dgm:prSet presAssocID="{9C8A0A09-B402-40CE-A3C4-E2FAD0C4BA04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</dgm:ptLst>
  <dgm:cxnLst>
    <dgm:cxn modelId="{27176B34-8650-4E81-BBEA-FEAAAD7D0D3F}" srcId="{191505B9-FB08-4196-B503-2956167EDCA1}" destId="{4D855AFC-0996-4BCE-8BC3-FFB85868F102}" srcOrd="1" destOrd="0" parTransId="{3C5E64B2-F516-48AE-9539-66F8BBBF1A3B}" sibTransId="{687D0449-E849-4664-9E13-6E19205A3DE0}"/>
    <dgm:cxn modelId="{C154B2B7-CBA9-4A40-B0F5-CC78AC58C544}" type="presOf" srcId="{3780D991-E30F-4B69-98B0-86AE7EE2AC2F}" destId="{F2FCF388-6589-401A-8CEE-99CAA06C00F6}" srcOrd="0" destOrd="0" presId="urn:microsoft.com/office/officeart/2005/8/layout/hProcess9"/>
    <dgm:cxn modelId="{F77F22EE-D941-4C9F-AD5E-2F089B211D33}" type="presOf" srcId="{191505B9-FB08-4196-B503-2956167EDCA1}" destId="{A3E2FA44-2F6B-4113-9787-BDB7DB0F4A52}" srcOrd="0" destOrd="0" presId="urn:microsoft.com/office/officeart/2005/8/layout/hProcess9"/>
    <dgm:cxn modelId="{F5614A83-2967-4005-A5DC-671739D85023}" type="presOf" srcId="{9C8A0A09-B402-40CE-A3C4-E2FAD0C4BA04}" destId="{7930E183-7675-4576-8607-C0C84A7B7442}" srcOrd="0" destOrd="0" presId="urn:microsoft.com/office/officeart/2005/8/layout/hProcess9"/>
    <dgm:cxn modelId="{C2DD91EE-B074-4C41-B8E2-6E4451C8EC86}" srcId="{191505B9-FB08-4196-B503-2956167EDCA1}" destId="{3780D991-E30F-4B69-98B0-86AE7EE2AC2F}" srcOrd="0" destOrd="0" parTransId="{8D090124-B83E-4CA9-8D45-C88B6DBDD921}" sibTransId="{C891CF2D-B4C7-4C29-8731-496C4D2E624D}"/>
    <dgm:cxn modelId="{CC94D5AD-5BE9-440F-8EE6-493A369D2F10}" srcId="{191505B9-FB08-4196-B503-2956167EDCA1}" destId="{9C8A0A09-B402-40CE-A3C4-E2FAD0C4BA04}" srcOrd="2" destOrd="0" parTransId="{5F6CCDE3-317D-4204-B6E3-E599734AA0E1}" sibTransId="{0D5B1075-2FBE-4CF6-BAE8-2C3A2F2A137E}"/>
    <dgm:cxn modelId="{79CAFE73-8AD8-41D3-A5B1-9A0F7500FBD6}" type="presOf" srcId="{4D855AFC-0996-4BCE-8BC3-FFB85868F102}" destId="{B5CB4237-9C35-46F5-9401-F6B342A4DC9A}" srcOrd="0" destOrd="0" presId="urn:microsoft.com/office/officeart/2005/8/layout/hProcess9"/>
    <dgm:cxn modelId="{E9968770-8280-44EB-8DE5-CCD923CABEA5}" type="presParOf" srcId="{A3E2FA44-2F6B-4113-9787-BDB7DB0F4A52}" destId="{2D61C796-CC98-41BC-AE06-ADA1091DB52C}" srcOrd="0" destOrd="0" presId="urn:microsoft.com/office/officeart/2005/8/layout/hProcess9"/>
    <dgm:cxn modelId="{088D5DA5-F419-4473-8C22-182E43605D94}" type="presParOf" srcId="{A3E2FA44-2F6B-4113-9787-BDB7DB0F4A52}" destId="{28635074-41C4-4C63-A6D0-D6D07C18F5E2}" srcOrd="1" destOrd="0" presId="urn:microsoft.com/office/officeart/2005/8/layout/hProcess9"/>
    <dgm:cxn modelId="{B6EECEFF-77A6-42E4-9237-1D28F6F982B3}" type="presParOf" srcId="{28635074-41C4-4C63-A6D0-D6D07C18F5E2}" destId="{F2FCF388-6589-401A-8CEE-99CAA06C00F6}" srcOrd="0" destOrd="0" presId="urn:microsoft.com/office/officeart/2005/8/layout/hProcess9"/>
    <dgm:cxn modelId="{6686E732-7F85-4C81-A837-65CA94D1D348}" type="presParOf" srcId="{28635074-41C4-4C63-A6D0-D6D07C18F5E2}" destId="{AC710FF9-2EC4-4901-9C3E-5C5DAED9B208}" srcOrd="1" destOrd="0" presId="urn:microsoft.com/office/officeart/2005/8/layout/hProcess9"/>
    <dgm:cxn modelId="{2C8F9156-2F2E-4CE4-B7E3-1DE491DB15B5}" type="presParOf" srcId="{28635074-41C4-4C63-A6D0-D6D07C18F5E2}" destId="{B5CB4237-9C35-46F5-9401-F6B342A4DC9A}" srcOrd="2" destOrd="0" presId="urn:microsoft.com/office/officeart/2005/8/layout/hProcess9"/>
    <dgm:cxn modelId="{3BAB1CCD-95A5-4A90-8930-EB31D1A222D3}" type="presParOf" srcId="{28635074-41C4-4C63-A6D0-D6D07C18F5E2}" destId="{DA1ABB4E-57A7-4346-87D6-6277C5C6066F}" srcOrd="3" destOrd="0" presId="urn:microsoft.com/office/officeart/2005/8/layout/hProcess9"/>
    <dgm:cxn modelId="{E0EE1FFC-D8D3-47FB-A02F-34F92C9107FD}" type="presParOf" srcId="{28635074-41C4-4C63-A6D0-D6D07C18F5E2}" destId="{7930E183-7675-4576-8607-C0C84A7B744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91505B9-FB08-4196-B503-2956167EDCA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CA"/>
        </a:p>
      </dgm:t>
    </dgm:pt>
    <dgm:pt modelId="{3780D991-E30F-4B69-98B0-86AE7EE2AC2F}">
      <dgm:prSet phldrT="[Texte]"/>
      <dgm:spPr/>
      <dgm:t>
        <a:bodyPr/>
        <a:lstStyle/>
        <a:p>
          <a:r>
            <a:rPr lang="fr-CA" dirty="0" smtClean="0"/>
            <a:t>Atteindre</a:t>
          </a:r>
        </a:p>
        <a:p>
          <a:r>
            <a:rPr lang="fr-CA" dirty="0" smtClean="0"/>
            <a:t>Intégrer</a:t>
          </a:r>
        </a:p>
        <a:p>
          <a:r>
            <a:rPr lang="fr-CA" dirty="0" smtClean="0"/>
            <a:t>Devenir	</a:t>
          </a:r>
          <a:endParaRPr lang="fr-CA" dirty="0"/>
        </a:p>
      </dgm:t>
    </dgm:pt>
    <dgm:pt modelId="{8D090124-B83E-4CA9-8D45-C88B6DBDD921}" type="parTrans" cxnId="{C2DD91EE-B074-4C41-B8E2-6E4451C8EC86}">
      <dgm:prSet/>
      <dgm:spPr/>
      <dgm:t>
        <a:bodyPr/>
        <a:lstStyle/>
        <a:p>
          <a:endParaRPr lang="fr-CA"/>
        </a:p>
      </dgm:t>
    </dgm:pt>
    <dgm:pt modelId="{C891CF2D-B4C7-4C29-8731-496C4D2E624D}" type="sibTrans" cxnId="{C2DD91EE-B074-4C41-B8E2-6E4451C8EC86}">
      <dgm:prSet/>
      <dgm:spPr/>
      <dgm:t>
        <a:bodyPr/>
        <a:lstStyle/>
        <a:p>
          <a:endParaRPr lang="fr-CA"/>
        </a:p>
      </dgm:t>
    </dgm:pt>
    <dgm:pt modelId="{9C8A0A09-B402-40CE-A3C4-E2FAD0C4BA04}">
      <dgm:prSet phldrT="[Texte]"/>
      <dgm:spPr/>
      <dgm:t>
        <a:bodyPr/>
        <a:lstStyle/>
        <a:p>
          <a:r>
            <a:rPr lang="fr-CA" dirty="0" smtClean="0"/>
            <a:t>S’investir</a:t>
          </a:r>
        </a:p>
      </dgm:t>
    </dgm:pt>
    <dgm:pt modelId="{5F6CCDE3-317D-4204-B6E3-E599734AA0E1}" type="parTrans" cxnId="{CC94D5AD-5BE9-440F-8EE6-493A369D2F10}">
      <dgm:prSet/>
      <dgm:spPr/>
      <dgm:t>
        <a:bodyPr/>
        <a:lstStyle/>
        <a:p>
          <a:endParaRPr lang="fr-CA"/>
        </a:p>
      </dgm:t>
    </dgm:pt>
    <dgm:pt modelId="{0D5B1075-2FBE-4CF6-BAE8-2C3A2F2A137E}" type="sibTrans" cxnId="{CC94D5AD-5BE9-440F-8EE6-493A369D2F10}">
      <dgm:prSet/>
      <dgm:spPr/>
      <dgm:t>
        <a:bodyPr/>
        <a:lstStyle/>
        <a:p>
          <a:endParaRPr lang="fr-CA"/>
        </a:p>
      </dgm:t>
    </dgm:pt>
    <dgm:pt modelId="{4D855AFC-0996-4BCE-8BC3-FFB85868F102}">
      <dgm:prSet phldrT="[Texte]"/>
      <dgm:spPr/>
      <dgm:t>
        <a:bodyPr/>
        <a:lstStyle/>
        <a:p>
          <a:r>
            <a:rPr lang="fr-CA" dirty="0" smtClean="0"/>
            <a:t>Croître	</a:t>
          </a:r>
          <a:endParaRPr lang="fr-CA" dirty="0"/>
        </a:p>
      </dgm:t>
    </dgm:pt>
    <dgm:pt modelId="{3C5E64B2-F516-48AE-9539-66F8BBBF1A3B}" type="parTrans" cxnId="{27176B34-8650-4E81-BBEA-FEAAAD7D0D3F}">
      <dgm:prSet/>
      <dgm:spPr/>
      <dgm:t>
        <a:bodyPr/>
        <a:lstStyle/>
        <a:p>
          <a:endParaRPr lang="fr-CA"/>
        </a:p>
      </dgm:t>
    </dgm:pt>
    <dgm:pt modelId="{687D0449-E849-4664-9E13-6E19205A3DE0}" type="sibTrans" cxnId="{27176B34-8650-4E81-BBEA-FEAAAD7D0D3F}">
      <dgm:prSet/>
      <dgm:spPr/>
      <dgm:t>
        <a:bodyPr/>
        <a:lstStyle/>
        <a:p>
          <a:endParaRPr lang="fr-CA"/>
        </a:p>
      </dgm:t>
    </dgm:pt>
    <dgm:pt modelId="{A3E2FA44-2F6B-4113-9787-BDB7DB0F4A52}" type="pres">
      <dgm:prSet presAssocID="{191505B9-FB08-4196-B503-2956167EDCA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CA"/>
        </a:p>
      </dgm:t>
    </dgm:pt>
    <dgm:pt modelId="{2D61C796-CC98-41BC-AE06-ADA1091DB52C}" type="pres">
      <dgm:prSet presAssocID="{191505B9-FB08-4196-B503-2956167EDCA1}" presName="arrow" presStyleLbl="bgShp" presStyleIdx="0" presStyleCnt="1"/>
      <dgm:spPr>
        <a:prstGeom prst="leftRightArrow">
          <a:avLst/>
        </a:prstGeom>
      </dgm:spPr>
      <dgm:t>
        <a:bodyPr/>
        <a:lstStyle/>
        <a:p>
          <a:endParaRPr lang="fr-CA"/>
        </a:p>
      </dgm:t>
    </dgm:pt>
    <dgm:pt modelId="{28635074-41C4-4C63-A6D0-D6D07C18F5E2}" type="pres">
      <dgm:prSet presAssocID="{191505B9-FB08-4196-B503-2956167EDCA1}" presName="linearProcess" presStyleCnt="0"/>
      <dgm:spPr/>
    </dgm:pt>
    <dgm:pt modelId="{F2FCF388-6589-401A-8CEE-99CAA06C00F6}" type="pres">
      <dgm:prSet presAssocID="{3780D991-E30F-4B69-98B0-86AE7EE2AC2F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AC710FF9-2EC4-4901-9C3E-5C5DAED9B208}" type="pres">
      <dgm:prSet presAssocID="{C891CF2D-B4C7-4C29-8731-496C4D2E624D}" presName="sibTrans" presStyleCnt="0"/>
      <dgm:spPr/>
    </dgm:pt>
    <dgm:pt modelId="{B5CB4237-9C35-46F5-9401-F6B342A4DC9A}" type="pres">
      <dgm:prSet presAssocID="{4D855AFC-0996-4BCE-8BC3-FFB85868F102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DA1ABB4E-57A7-4346-87D6-6277C5C6066F}" type="pres">
      <dgm:prSet presAssocID="{687D0449-E849-4664-9E13-6E19205A3DE0}" presName="sibTrans" presStyleCnt="0"/>
      <dgm:spPr/>
    </dgm:pt>
    <dgm:pt modelId="{7930E183-7675-4576-8607-C0C84A7B7442}" type="pres">
      <dgm:prSet presAssocID="{9C8A0A09-B402-40CE-A3C4-E2FAD0C4BA04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</dgm:ptLst>
  <dgm:cxnLst>
    <dgm:cxn modelId="{27176B34-8650-4E81-BBEA-FEAAAD7D0D3F}" srcId="{191505B9-FB08-4196-B503-2956167EDCA1}" destId="{4D855AFC-0996-4BCE-8BC3-FFB85868F102}" srcOrd="1" destOrd="0" parTransId="{3C5E64B2-F516-48AE-9539-66F8BBBF1A3B}" sibTransId="{687D0449-E849-4664-9E13-6E19205A3DE0}"/>
    <dgm:cxn modelId="{4BBAA0DC-BBF2-4B69-88DE-E47636413F2C}" type="presOf" srcId="{3780D991-E30F-4B69-98B0-86AE7EE2AC2F}" destId="{F2FCF388-6589-401A-8CEE-99CAA06C00F6}" srcOrd="0" destOrd="0" presId="urn:microsoft.com/office/officeart/2005/8/layout/hProcess9"/>
    <dgm:cxn modelId="{94570A3C-7978-4899-BD11-DA3649667C34}" type="presOf" srcId="{4D855AFC-0996-4BCE-8BC3-FFB85868F102}" destId="{B5CB4237-9C35-46F5-9401-F6B342A4DC9A}" srcOrd="0" destOrd="0" presId="urn:microsoft.com/office/officeart/2005/8/layout/hProcess9"/>
    <dgm:cxn modelId="{C2DD91EE-B074-4C41-B8E2-6E4451C8EC86}" srcId="{191505B9-FB08-4196-B503-2956167EDCA1}" destId="{3780D991-E30F-4B69-98B0-86AE7EE2AC2F}" srcOrd="0" destOrd="0" parTransId="{8D090124-B83E-4CA9-8D45-C88B6DBDD921}" sibTransId="{C891CF2D-B4C7-4C29-8731-496C4D2E624D}"/>
    <dgm:cxn modelId="{CC94D5AD-5BE9-440F-8EE6-493A369D2F10}" srcId="{191505B9-FB08-4196-B503-2956167EDCA1}" destId="{9C8A0A09-B402-40CE-A3C4-E2FAD0C4BA04}" srcOrd="2" destOrd="0" parTransId="{5F6CCDE3-317D-4204-B6E3-E599734AA0E1}" sibTransId="{0D5B1075-2FBE-4CF6-BAE8-2C3A2F2A137E}"/>
    <dgm:cxn modelId="{29157FD1-4D35-47F3-89C2-15449B784F82}" type="presOf" srcId="{191505B9-FB08-4196-B503-2956167EDCA1}" destId="{A3E2FA44-2F6B-4113-9787-BDB7DB0F4A52}" srcOrd="0" destOrd="0" presId="urn:microsoft.com/office/officeart/2005/8/layout/hProcess9"/>
    <dgm:cxn modelId="{6EA5320A-4DD8-43BC-B89C-586D2F4D5E56}" type="presOf" srcId="{9C8A0A09-B402-40CE-A3C4-E2FAD0C4BA04}" destId="{7930E183-7675-4576-8607-C0C84A7B7442}" srcOrd="0" destOrd="0" presId="urn:microsoft.com/office/officeart/2005/8/layout/hProcess9"/>
    <dgm:cxn modelId="{D1A3E44E-9070-40FF-A886-1D51EAEA6222}" type="presParOf" srcId="{A3E2FA44-2F6B-4113-9787-BDB7DB0F4A52}" destId="{2D61C796-CC98-41BC-AE06-ADA1091DB52C}" srcOrd="0" destOrd="0" presId="urn:microsoft.com/office/officeart/2005/8/layout/hProcess9"/>
    <dgm:cxn modelId="{C38145AE-92C5-4A17-9850-34F117C99FDE}" type="presParOf" srcId="{A3E2FA44-2F6B-4113-9787-BDB7DB0F4A52}" destId="{28635074-41C4-4C63-A6D0-D6D07C18F5E2}" srcOrd="1" destOrd="0" presId="urn:microsoft.com/office/officeart/2005/8/layout/hProcess9"/>
    <dgm:cxn modelId="{E15C2B17-E9DE-427C-B6DD-DC0A49C7E4C9}" type="presParOf" srcId="{28635074-41C4-4C63-A6D0-D6D07C18F5E2}" destId="{F2FCF388-6589-401A-8CEE-99CAA06C00F6}" srcOrd="0" destOrd="0" presId="urn:microsoft.com/office/officeart/2005/8/layout/hProcess9"/>
    <dgm:cxn modelId="{42048C6A-5573-4A7C-BA8D-5228A7BF7FD3}" type="presParOf" srcId="{28635074-41C4-4C63-A6D0-D6D07C18F5E2}" destId="{AC710FF9-2EC4-4901-9C3E-5C5DAED9B208}" srcOrd="1" destOrd="0" presId="urn:microsoft.com/office/officeart/2005/8/layout/hProcess9"/>
    <dgm:cxn modelId="{5B09D9C0-6801-40A6-9F74-74234CF2E06E}" type="presParOf" srcId="{28635074-41C4-4C63-A6D0-D6D07C18F5E2}" destId="{B5CB4237-9C35-46F5-9401-F6B342A4DC9A}" srcOrd="2" destOrd="0" presId="urn:microsoft.com/office/officeart/2005/8/layout/hProcess9"/>
    <dgm:cxn modelId="{5EB405DD-81A6-45D2-8998-A58CE5224ADD}" type="presParOf" srcId="{28635074-41C4-4C63-A6D0-D6D07C18F5E2}" destId="{DA1ABB4E-57A7-4346-87D6-6277C5C6066F}" srcOrd="3" destOrd="0" presId="urn:microsoft.com/office/officeart/2005/8/layout/hProcess9"/>
    <dgm:cxn modelId="{EC15F3BA-4262-429D-BEDE-67C8AC9D990E}" type="presParOf" srcId="{28635074-41C4-4C63-A6D0-D6D07C18F5E2}" destId="{7930E183-7675-4576-8607-C0C84A7B744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91505B9-FB08-4196-B503-2956167EDCA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CA"/>
        </a:p>
      </dgm:t>
    </dgm:pt>
    <dgm:pt modelId="{3780D991-E30F-4B69-98B0-86AE7EE2AC2F}">
      <dgm:prSet phldrT="[Texte]"/>
      <dgm:spPr/>
      <dgm:t>
        <a:bodyPr/>
        <a:lstStyle/>
        <a:p>
          <a:r>
            <a:rPr lang="fr-CA" dirty="0" smtClean="0"/>
            <a:t>S’investir</a:t>
          </a:r>
          <a:endParaRPr lang="fr-CA" dirty="0"/>
        </a:p>
      </dgm:t>
    </dgm:pt>
    <dgm:pt modelId="{8D090124-B83E-4CA9-8D45-C88B6DBDD921}" type="parTrans" cxnId="{C2DD91EE-B074-4C41-B8E2-6E4451C8EC86}">
      <dgm:prSet/>
      <dgm:spPr/>
      <dgm:t>
        <a:bodyPr/>
        <a:lstStyle/>
        <a:p>
          <a:endParaRPr lang="fr-CA"/>
        </a:p>
      </dgm:t>
    </dgm:pt>
    <dgm:pt modelId="{C891CF2D-B4C7-4C29-8731-496C4D2E624D}" type="sibTrans" cxnId="{C2DD91EE-B074-4C41-B8E2-6E4451C8EC86}">
      <dgm:prSet/>
      <dgm:spPr/>
      <dgm:t>
        <a:bodyPr/>
        <a:lstStyle/>
        <a:p>
          <a:endParaRPr lang="fr-CA"/>
        </a:p>
      </dgm:t>
    </dgm:pt>
    <dgm:pt modelId="{9C8A0A09-B402-40CE-A3C4-E2FAD0C4BA04}">
      <dgm:prSet phldrT="[Texte]"/>
      <dgm:spPr/>
      <dgm:t>
        <a:bodyPr/>
        <a:lstStyle/>
        <a:p>
          <a:r>
            <a:rPr lang="fr-CA" dirty="0" smtClean="0"/>
            <a:t>Atteindre</a:t>
          </a:r>
        </a:p>
        <a:p>
          <a:r>
            <a:rPr lang="fr-CA" dirty="0" smtClean="0"/>
            <a:t>Intégrer</a:t>
          </a:r>
        </a:p>
        <a:p>
          <a:r>
            <a:rPr lang="fr-CA" dirty="0" smtClean="0"/>
            <a:t>Devenir</a:t>
          </a:r>
        </a:p>
      </dgm:t>
    </dgm:pt>
    <dgm:pt modelId="{5F6CCDE3-317D-4204-B6E3-E599734AA0E1}" type="parTrans" cxnId="{CC94D5AD-5BE9-440F-8EE6-493A369D2F10}">
      <dgm:prSet/>
      <dgm:spPr/>
      <dgm:t>
        <a:bodyPr/>
        <a:lstStyle/>
        <a:p>
          <a:endParaRPr lang="fr-CA"/>
        </a:p>
      </dgm:t>
    </dgm:pt>
    <dgm:pt modelId="{0D5B1075-2FBE-4CF6-BAE8-2C3A2F2A137E}" type="sibTrans" cxnId="{CC94D5AD-5BE9-440F-8EE6-493A369D2F10}">
      <dgm:prSet/>
      <dgm:spPr/>
      <dgm:t>
        <a:bodyPr/>
        <a:lstStyle/>
        <a:p>
          <a:endParaRPr lang="fr-CA"/>
        </a:p>
      </dgm:t>
    </dgm:pt>
    <dgm:pt modelId="{4D855AFC-0996-4BCE-8BC3-FFB85868F102}">
      <dgm:prSet phldrT="[Texte]"/>
      <dgm:spPr/>
      <dgm:t>
        <a:bodyPr/>
        <a:lstStyle/>
        <a:p>
          <a:r>
            <a:rPr lang="fr-CA" dirty="0" smtClean="0"/>
            <a:t>Croître	</a:t>
          </a:r>
          <a:endParaRPr lang="fr-CA" dirty="0"/>
        </a:p>
      </dgm:t>
    </dgm:pt>
    <dgm:pt modelId="{3C5E64B2-F516-48AE-9539-66F8BBBF1A3B}" type="parTrans" cxnId="{27176B34-8650-4E81-BBEA-FEAAAD7D0D3F}">
      <dgm:prSet/>
      <dgm:spPr/>
      <dgm:t>
        <a:bodyPr/>
        <a:lstStyle/>
        <a:p>
          <a:endParaRPr lang="fr-CA"/>
        </a:p>
      </dgm:t>
    </dgm:pt>
    <dgm:pt modelId="{687D0449-E849-4664-9E13-6E19205A3DE0}" type="sibTrans" cxnId="{27176B34-8650-4E81-BBEA-FEAAAD7D0D3F}">
      <dgm:prSet/>
      <dgm:spPr/>
      <dgm:t>
        <a:bodyPr/>
        <a:lstStyle/>
        <a:p>
          <a:endParaRPr lang="fr-CA"/>
        </a:p>
      </dgm:t>
    </dgm:pt>
    <dgm:pt modelId="{A3E2FA44-2F6B-4113-9787-BDB7DB0F4A52}" type="pres">
      <dgm:prSet presAssocID="{191505B9-FB08-4196-B503-2956167EDCA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CA"/>
        </a:p>
      </dgm:t>
    </dgm:pt>
    <dgm:pt modelId="{2D61C796-CC98-41BC-AE06-ADA1091DB52C}" type="pres">
      <dgm:prSet presAssocID="{191505B9-FB08-4196-B503-2956167EDCA1}" presName="arrow" presStyleLbl="bgShp" presStyleIdx="0" presStyleCnt="1"/>
      <dgm:spPr>
        <a:prstGeom prst="leftRightArrow">
          <a:avLst/>
        </a:prstGeom>
      </dgm:spPr>
      <dgm:t>
        <a:bodyPr/>
        <a:lstStyle/>
        <a:p>
          <a:endParaRPr lang="fr-CA"/>
        </a:p>
      </dgm:t>
    </dgm:pt>
    <dgm:pt modelId="{28635074-41C4-4C63-A6D0-D6D07C18F5E2}" type="pres">
      <dgm:prSet presAssocID="{191505B9-FB08-4196-B503-2956167EDCA1}" presName="linearProcess" presStyleCnt="0"/>
      <dgm:spPr/>
    </dgm:pt>
    <dgm:pt modelId="{F2FCF388-6589-401A-8CEE-99CAA06C00F6}" type="pres">
      <dgm:prSet presAssocID="{3780D991-E30F-4B69-98B0-86AE7EE2AC2F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AC710FF9-2EC4-4901-9C3E-5C5DAED9B208}" type="pres">
      <dgm:prSet presAssocID="{C891CF2D-B4C7-4C29-8731-496C4D2E624D}" presName="sibTrans" presStyleCnt="0"/>
      <dgm:spPr/>
    </dgm:pt>
    <dgm:pt modelId="{B5CB4237-9C35-46F5-9401-F6B342A4DC9A}" type="pres">
      <dgm:prSet presAssocID="{4D855AFC-0996-4BCE-8BC3-FFB85868F102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DA1ABB4E-57A7-4346-87D6-6277C5C6066F}" type="pres">
      <dgm:prSet presAssocID="{687D0449-E849-4664-9E13-6E19205A3DE0}" presName="sibTrans" presStyleCnt="0"/>
      <dgm:spPr/>
    </dgm:pt>
    <dgm:pt modelId="{7930E183-7675-4576-8607-C0C84A7B7442}" type="pres">
      <dgm:prSet presAssocID="{9C8A0A09-B402-40CE-A3C4-E2FAD0C4BA04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</dgm:ptLst>
  <dgm:cxnLst>
    <dgm:cxn modelId="{27176B34-8650-4E81-BBEA-FEAAAD7D0D3F}" srcId="{191505B9-FB08-4196-B503-2956167EDCA1}" destId="{4D855AFC-0996-4BCE-8BC3-FFB85868F102}" srcOrd="1" destOrd="0" parTransId="{3C5E64B2-F516-48AE-9539-66F8BBBF1A3B}" sibTransId="{687D0449-E849-4664-9E13-6E19205A3DE0}"/>
    <dgm:cxn modelId="{C2DD91EE-B074-4C41-B8E2-6E4451C8EC86}" srcId="{191505B9-FB08-4196-B503-2956167EDCA1}" destId="{3780D991-E30F-4B69-98B0-86AE7EE2AC2F}" srcOrd="0" destOrd="0" parTransId="{8D090124-B83E-4CA9-8D45-C88B6DBDD921}" sibTransId="{C891CF2D-B4C7-4C29-8731-496C4D2E624D}"/>
    <dgm:cxn modelId="{CC94D5AD-5BE9-440F-8EE6-493A369D2F10}" srcId="{191505B9-FB08-4196-B503-2956167EDCA1}" destId="{9C8A0A09-B402-40CE-A3C4-E2FAD0C4BA04}" srcOrd="2" destOrd="0" parTransId="{5F6CCDE3-317D-4204-B6E3-E599734AA0E1}" sibTransId="{0D5B1075-2FBE-4CF6-BAE8-2C3A2F2A137E}"/>
    <dgm:cxn modelId="{876DC0A3-775A-4B21-89AE-8D346EA72072}" type="presOf" srcId="{4D855AFC-0996-4BCE-8BC3-FFB85868F102}" destId="{B5CB4237-9C35-46F5-9401-F6B342A4DC9A}" srcOrd="0" destOrd="0" presId="urn:microsoft.com/office/officeart/2005/8/layout/hProcess9"/>
    <dgm:cxn modelId="{3A8097F1-E2EE-4458-95B9-1A852A8EF17F}" type="presOf" srcId="{3780D991-E30F-4B69-98B0-86AE7EE2AC2F}" destId="{F2FCF388-6589-401A-8CEE-99CAA06C00F6}" srcOrd="0" destOrd="0" presId="urn:microsoft.com/office/officeart/2005/8/layout/hProcess9"/>
    <dgm:cxn modelId="{71D3A21A-C043-4793-9805-6EAAF5225EBF}" type="presOf" srcId="{9C8A0A09-B402-40CE-A3C4-E2FAD0C4BA04}" destId="{7930E183-7675-4576-8607-C0C84A7B7442}" srcOrd="0" destOrd="0" presId="urn:microsoft.com/office/officeart/2005/8/layout/hProcess9"/>
    <dgm:cxn modelId="{7BBDC503-8E52-425E-9708-09014DA28C70}" type="presOf" srcId="{191505B9-FB08-4196-B503-2956167EDCA1}" destId="{A3E2FA44-2F6B-4113-9787-BDB7DB0F4A52}" srcOrd="0" destOrd="0" presId="urn:microsoft.com/office/officeart/2005/8/layout/hProcess9"/>
    <dgm:cxn modelId="{FED0FEB3-C12F-4058-A104-071B3921624C}" type="presParOf" srcId="{A3E2FA44-2F6B-4113-9787-BDB7DB0F4A52}" destId="{2D61C796-CC98-41BC-AE06-ADA1091DB52C}" srcOrd="0" destOrd="0" presId="urn:microsoft.com/office/officeart/2005/8/layout/hProcess9"/>
    <dgm:cxn modelId="{8460A442-66DB-41E0-8B17-289B03150580}" type="presParOf" srcId="{A3E2FA44-2F6B-4113-9787-BDB7DB0F4A52}" destId="{28635074-41C4-4C63-A6D0-D6D07C18F5E2}" srcOrd="1" destOrd="0" presId="urn:microsoft.com/office/officeart/2005/8/layout/hProcess9"/>
    <dgm:cxn modelId="{D91B5EB6-59FD-4DB0-A5EB-25699B7CE3B1}" type="presParOf" srcId="{28635074-41C4-4C63-A6D0-D6D07C18F5E2}" destId="{F2FCF388-6589-401A-8CEE-99CAA06C00F6}" srcOrd="0" destOrd="0" presId="urn:microsoft.com/office/officeart/2005/8/layout/hProcess9"/>
    <dgm:cxn modelId="{44D8D08F-9A47-4FAE-85BE-5245496136AF}" type="presParOf" srcId="{28635074-41C4-4C63-A6D0-D6D07C18F5E2}" destId="{AC710FF9-2EC4-4901-9C3E-5C5DAED9B208}" srcOrd="1" destOrd="0" presId="urn:microsoft.com/office/officeart/2005/8/layout/hProcess9"/>
    <dgm:cxn modelId="{9571D814-9C10-468A-8D00-8DE253E13219}" type="presParOf" srcId="{28635074-41C4-4C63-A6D0-D6D07C18F5E2}" destId="{B5CB4237-9C35-46F5-9401-F6B342A4DC9A}" srcOrd="2" destOrd="0" presId="urn:microsoft.com/office/officeart/2005/8/layout/hProcess9"/>
    <dgm:cxn modelId="{9D5CD58C-8996-4E96-8C6E-4B85356D08F1}" type="presParOf" srcId="{28635074-41C4-4C63-A6D0-D6D07C18F5E2}" destId="{DA1ABB4E-57A7-4346-87D6-6277C5C6066F}" srcOrd="3" destOrd="0" presId="urn:microsoft.com/office/officeart/2005/8/layout/hProcess9"/>
    <dgm:cxn modelId="{7FD76954-1C99-4A3F-85E1-6145CDDC42E7}" type="presParOf" srcId="{28635074-41C4-4C63-A6D0-D6D07C18F5E2}" destId="{7930E183-7675-4576-8607-C0C84A7B744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76688" y="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D0B318-3D00-4F4F-8114-7D2146ABF7FD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3920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76688" y="883920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895BE4-EF02-4227-88B3-BDB8D49EF94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21763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7EC28FFA-2949-426A-8725-2280B80602AC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11572B74-AA20-445D-87BF-2F1F81942B6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08627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572B74-AA20-445D-87BF-2F1F81942B6B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8546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572B74-AA20-445D-87BF-2F1F81942B6B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08016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572B74-AA20-445D-87BF-2F1F81942B6B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93583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>
            <p:custDataLst>
              <p:tags r:id="rId1"/>
            </p:custDataLst>
          </p:nvPr>
        </p:nvSpPr>
        <p:spPr>
          <a:xfrm>
            <a:off x="478800" y="3429000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9 mars 2016</a:t>
            </a:r>
            <a:endParaRPr lang="fr-C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6406" y="924000"/>
            <a:ext cx="8229600" cy="2288976"/>
          </a:xfrm>
        </p:spPr>
        <p:txBody>
          <a:bodyPr>
            <a:normAutofit/>
          </a:bodyPr>
          <a:lstStyle/>
          <a:p>
            <a:r>
              <a:rPr lang="fr-CA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Stratégies </a:t>
            </a:r>
            <a:r>
              <a:rPr lang="fr-CA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pédagogiques favorisant la réussite, par où commencer?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600" y="4740557"/>
            <a:ext cx="3924848" cy="13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45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447328"/>
          </a:xfrm>
        </p:spPr>
        <p:txBody>
          <a:bodyPr>
            <a:noAutofit/>
          </a:bodyPr>
          <a:lstStyle/>
          <a:p>
            <a:r>
              <a:rPr lang="fr-CA" dirty="0" smtClean="0">
                <a:solidFill>
                  <a:srgbClr val="007CAF"/>
                </a:solidFill>
              </a:rPr>
              <a:t>Les rôles</a:t>
            </a:r>
            <a:endParaRPr lang="fr-CA" dirty="0">
              <a:solidFill>
                <a:srgbClr val="007CAF"/>
              </a:solidFill>
            </a:endParaRPr>
          </a:p>
        </p:txBody>
      </p:sp>
      <p:graphicFrame>
        <p:nvGraphicFramePr>
          <p:cNvPr id="3" name="Espace réservé du contenu 2"/>
          <p:cNvGraphicFramePr>
            <a:graphicFrameLocks noGrp="1"/>
          </p:cNvGraphicFramePr>
          <p:nvPr>
            <p:ph idx="1"/>
          </p:nvPr>
        </p:nvGraphicFramePr>
        <p:xfrm>
          <a:off x="457200" y="1750965"/>
          <a:ext cx="8229600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Les</a:t>
                      </a:r>
                      <a:r>
                        <a:rPr lang="fr-CA" sz="2000" b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actes pédagogiques et leurs effets</a:t>
                      </a:r>
                      <a:endParaRPr lang="fr-CA" sz="20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</a:tr>
            </a:tbl>
          </a:graphicData>
        </a:graphic>
      </p:graphicFrame>
      <p:sp>
        <p:nvSpPr>
          <p:cNvPr id="5" name="Titre 1"/>
          <p:cNvSpPr txBox="1">
            <a:spLocks/>
          </p:cNvSpPr>
          <p:nvPr/>
        </p:nvSpPr>
        <p:spPr>
          <a:xfrm>
            <a:off x="457200" y="1124744"/>
            <a:ext cx="8229600" cy="4822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2800" dirty="0">
                <a:solidFill>
                  <a:srgbClr val="007CAF"/>
                </a:solidFill>
              </a:rPr>
              <a:t>2. Orchestrer et animer l’apprentissage</a:t>
            </a: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4295179"/>
              </p:ext>
            </p:extLst>
          </p:nvPr>
        </p:nvGraphicFramePr>
        <p:xfrm>
          <a:off x="457200" y="2291220"/>
          <a:ext cx="8229600" cy="3690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0704"/>
                <a:gridCol w="4978896"/>
              </a:tblGrid>
              <a:tr h="4177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600" b="1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Les actes</a:t>
                      </a:r>
                      <a:endParaRPr lang="fr-CA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600" b="1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Les effets favorables</a:t>
                      </a:r>
                      <a:endParaRPr lang="fr-CA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36104">
                <a:tc>
                  <a:txBody>
                    <a:bodyPr/>
                    <a:lstStyle/>
                    <a:p>
                      <a:pPr marL="171450" marR="0" indent="-171450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Exploitation de tâches conçues en fonction des étudiants et de la cible (signification, défi, profit)</a:t>
                      </a:r>
                      <a:endParaRPr lang="fr-CA" sz="1400" kern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Appréciation, engagement, efforts; </a:t>
                      </a:r>
                      <a:endParaRPr lang="fr-CA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Application, persévérance; </a:t>
                      </a:r>
                      <a:endParaRPr lang="fr-CA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Progression, développement, accomplissement.</a:t>
                      </a:r>
                      <a:endParaRPr lang="fr-CA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78109">
                <a:tc>
                  <a:txBody>
                    <a:bodyPr/>
                    <a:lstStyle/>
                    <a:p>
                      <a:pPr marL="171450" marR="0" indent="-171450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Appel à des situations mettant en jeu les acquis, les apprentissages</a:t>
                      </a:r>
                      <a:endParaRPr lang="fr-CA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Recours à des méthodes actives</a:t>
                      </a:r>
                      <a:endParaRPr lang="fr-CA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CA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Engagement des étudiants;</a:t>
                      </a:r>
                      <a:endParaRPr lang="fr-CA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Apprentissage en profondeur;</a:t>
                      </a:r>
                      <a:endParaRPr lang="fr-CA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Compréhension accrue;</a:t>
                      </a:r>
                      <a:endParaRPr lang="fr-CA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Développement des habiletés de pensée, de </a:t>
                      </a:r>
                      <a:r>
                        <a:rPr lang="fr-FR" sz="14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traitement;</a:t>
                      </a:r>
                      <a:endParaRPr lang="fr-CA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Changements aux façons de penser, de faire;</a:t>
                      </a:r>
                      <a:endParaRPr lang="fr-CA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Sentiment </a:t>
                      </a:r>
                      <a:r>
                        <a:rPr lang="fr-FR" sz="14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d’auto efficacité </a:t>
                      </a:r>
                      <a:r>
                        <a:rPr lang="fr-FR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et l’émancipation.</a:t>
                      </a:r>
                      <a:endParaRPr lang="fr-CA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17617">
                <a:tc>
                  <a:txBody>
                    <a:bodyPr/>
                    <a:lstStyle/>
                    <a:p>
                      <a:pPr marL="171450" marR="0" indent="-171450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Modélisation de la réalisation des tâches, du traitement des situations, de l’utilisation des objets de formation </a:t>
                      </a:r>
                      <a:endParaRPr lang="fr-CA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Confiance en sa réussite;</a:t>
                      </a:r>
                      <a:endParaRPr lang="fr-CA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Démarche métacognitive, raisonnement; </a:t>
                      </a:r>
                      <a:endParaRPr lang="fr-CA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Compréhension, structuration des objets; </a:t>
                      </a:r>
                      <a:endParaRPr lang="fr-CA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Intégration et transfert. </a:t>
                      </a:r>
                      <a:endParaRPr lang="fr-CA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613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447328"/>
          </a:xfrm>
        </p:spPr>
        <p:txBody>
          <a:bodyPr>
            <a:noAutofit/>
          </a:bodyPr>
          <a:lstStyle/>
          <a:p>
            <a:r>
              <a:rPr lang="fr-CA" dirty="0" smtClean="0">
                <a:solidFill>
                  <a:srgbClr val="007CAF"/>
                </a:solidFill>
              </a:rPr>
              <a:t>Les rôles</a:t>
            </a:r>
            <a:endParaRPr lang="fr-CA" dirty="0">
              <a:solidFill>
                <a:srgbClr val="007CAF"/>
              </a:solidFill>
            </a:endParaRPr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2567723583"/>
              </p:ext>
            </p:extLst>
          </p:nvPr>
        </p:nvGraphicFramePr>
        <p:xfrm>
          <a:off x="611560" y="2996952"/>
          <a:ext cx="7776864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Espace réservé du conten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092680"/>
              </p:ext>
            </p:extLst>
          </p:nvPr>
        </p:nvGraphicFramePr>
        <p:xfrm>
          <a:off x="385192" y="2020211"/>
          <a:ext cx="822960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Exploiter les ressources des étudiants</a:t>
                      </a:r>
                      <a:endParaRPr lang="fr-CA" sz="20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Créer une dynamique coopérative de développement</a:t>
                      </a:r>
                      <a:endParaRPr lang="fr-CA" sz="20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Finaliser le</a:t>
                      </a:r>
                      <a:b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</a:br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traitement des objets</a:t>
                      </a:r>
                      <a:r>
                        <a:rPr lang="fr-CA" sz="2000" b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de la formation</a:t>
                      </a:r>
                      <a:endParaRPr lang="fr-CA" sz="20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</a:tr>
            </a:tbl>
          </a:graphicData>
        </a:graphic>
      </p:graphicFrame>
      <p:sp>
        <p:nvSpPr>
          <p:cNvPr id="5" name="Titre 1"/>
          <p:cNvSpPr txBox="1">
            <a:spLocks/>
          </p:cNvSpPr>
          <p:nvPr/>
        </p:nvSpPr>
        <p:spPr>
          <a:xfrm>
            <a:off x="457200" y="1124744"/>
            <a:ext cx="8229600" cy="4822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2800" dirty="0">
                <a:solidFill>
                  <a:srgbClr val="007CAF"/>
                </a:solidFill>
              </a:rPr>
              <a:t>3</a:t>
            </a:r>
            <a:r>
              <a:rPr lang="fr-CA" sz="2800" dirty="0" smtClean="0">
                <a:solidFill>
                  <a:srgbClr val="007CAF"/>
                </a:solidFill>
              </a:rPr>
              <a:t>. Activer et dynamiser le développement</a:t>
            </a:r>
            <a:endParaRPr lang="fr-CA" sz="2800" dirty="0">
              <a:solidFill>
                <a:srgbClr val="007CA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41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447328"/>
          </a:xfrm>
        </p:spPr>
        <p:txBody>
          <a:bodyPr>
            <a:noAutofit/>
          </a:bodyPr>
          <a:lstStyle/>
          <a:p>
            <a:r>
              <a:rPr lang="fr-CA" dirty="0" smtClean="0">
                <a:solidFill>
                  <a:srgbClr val="007CAF"/>
                </a:solidFill>
              </a:rPr>
              <a:t>Les rôles</a:t>
            </a:r>
            <a:endParaRPr lang="fr-CA" dirty="0">
              <a:solidFill>
                <a:srgbClr val="007CAF"/>
              </a:solidFill>
            </a:endParaRPr>
          </a:p>
        </p:txBody>
      </p:sp>
      <p:graphicFrame>
        <p:nvGraphicFramePr>
          <p:cNvPr id="3" name="Espace réservé du contenu 2"/>
          <p:cNvGraphicFramePr>
            <a:graphicFrameLocks noGrp="1"/>
          </p:cNvGraphicFramePr>
          <p:nvPr>
            <p:ph idx="1"/>
          </p:nvPr>
        </p:nvGraphicFramePr>
        <p:xfrm>
          <a:off x="457200" y="1750965"/>
          <a:ext cx="8229600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Les</a:t>
                      </a:r>
                      <a:r>
                        <a:rPr lang="fr-CA" sz="2000" b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actes pédagogiques et leurs effets</a:t>
                      </a:r>
                      <a:endParaRPr lang="fr-CA" sz="20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</a:tr>
            </a:tbl>
          </a:graphicData>
        </a:graphic>
      </p:graphicFrame>
      <p:sp>
        <p:nvSpPr>
          <p:cNvPr id="5" name="Titre 1"/>
          <p:cNvSpPr txBox="1">
            <a:spLocks/>
          </p:cNvSpPr>
          <p:nvPr/>
        </p:nvSpPr>
        <p:spPr>
          <a:xfrm>
            <a:off x="457200" y="1124744"/>
            <a:ext cx="8229600" cy="4822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2800" dirty="0">
                <a:solidFill>
                  <a:srgbClr val="007CAF"/>
                </a:solidFill>
              </a:rPr>
              <a:t>3. Activer et dynamiser le développement</a:t>
            </a: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586567"/>
              </p:ext>
            </p:extLst>
          </p:nvPr>
        </p:nvGraphicFramePr>
        <p:xfrm>
          <a:off x="457200" y="2291220"/>
          <a:ext cx="8229600" cy="3079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0704"/>
                <a:gridCol w="4978896"/>
              </a:tblGrid>
              <a:tr h="4177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600" b="1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Les actes</a:t>
                      </a:r>
                      <a:endParaRPr lang="fr-CA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600" b="1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Les effets favorables</a:t>
                      </a:r>
                      <a:endParaRPr lang="fr-CA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36104">
                <a:tc>
                  <a:txBody>
                    <a:bodyPr/>
                    <a:lstStyle/>
                    <a:p>
                      <a:pPr marL="0" indent="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14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Recours à l’apprentissage collaboratif, coopératif</a:t>
                      </a:r>
                      <a:endParaRPr lang="fr-CA" sz="14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CA" sz="14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observation, clarification, comparaison, </a:t>
                      </a:r>
                      <a:r>
                        <a:rPr lang="fr-FR" sz="14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mise en relation des</a:t>
                      </a:r>
                      <a:r>
                        <a:rPr lang="fr-CA" sz="14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façons de penser et de faire; </a:t>
                      </a:r>
                    </a:p>
                    <a:p>
                      <a:pPr marL="285750" lvl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CA" sz="14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exploration, examen de différents points de vue;</a:t>
                      </a:r>
                    </a:p>
                    <a:p>
                      <a:pPr marL="285750" lvl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CA" sz="14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réflexion, recherche, réalisation collectives;</a:t>
                      </a:r>
                    </a:p>
                    <a:p>
                      <a:pPr marL="28575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démarche centrée sur l’apprentissage de chacun et la maîtrise des tâches.</a:t>
                      </a:r>
                      <a:endParaRPr lang="fr-CA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Engagement: attitude à l’égard des tâches; importance accordée à leur réussite; implication, concentration, efforts, persévérance;</a:t>
                      </a:r>
                      <a:endParaRPr lang="fr-CA" sz="14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Compréhension des objets, restructuration des savoirs, élaboration de connaissances; </a:t>
                      </a:r>
                      <a:endParaRPr lang="fr-CA" sz="14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Développement du raisonnement, du jugement, de la résolution de problèmes;</a:t>
                      </a:r>
                      <a:endParaRPr lang="fr-CA" sz="14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Intégration et transfert;</a:t>
                      </a:r>
                      <a:endParaRPr lang="fr-CA" sz="14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Sentiment d’auto efficacité.</a:t>
                      </a:r>
                      <a:endParaRPr lang="fr-CA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355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447328"/>
          </a:xfrm>
        </p:spPr>
        <p:txBody>
          <a:bodyPr>
            <a:noAutofit/>
          </a:bodyPr>
          <a:lstStyle/>
          <a:p>
            <a:r>
              <a:rPr lang="fr-CA" dirty="0" smtClean="0">
                <a:solidFill>
                  <a:srgbClr val="007CAF"/>
                </a:solidFill>
              </a:rPr>
              <a:t>Les rôles</a:t>
            </a:r>
            <a:endParaRPr lang="fr-CA" dirty="0">
              <a:solidFill>
                <a:srgbClr val="007CAF"/>
              </a:solidFill>
            </a:endParaRPr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1902718933"/>
              </p:ext>
            </p:extLst>
          </p:nvPr>
        </p:nvGraphicFramePr>
        <p:xfrm>
          <a:off x="611560" y="2996952"/>
          <a:ext cx="7776864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Espace réservé du conten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9003197"/>
              </p:ext>
            </p:extLst>
          </p:nvPr>
        </p:nvGraphicFramePr>
        <p:xfrm>
          <a:off x="385192" y="2020211"/>
          <a:ext cx="8229600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Orienter le cheminement</a:t>
                      </a:r>
                      <a:endParaRPr lang="fr-CA" sz="20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Guider </a:t>
                      </a:r>
                      <a:b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</a:br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l’amélioration</a:t>
                      </a:r>
                      <a:endParaRPr lang="fr-CA" sz="20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Inciter à </a:t>
                      </a:r>
                      <a:b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</a:br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l’engagement</a:t>
                      </a:r>
                      <a:endParaRPr lang="fr-CA" sz="20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</a:tr>
            </a:tbl>
          </a:graphicData>
        </a:graphic>
      </p:graphicFrame>
      <p:sp>
        <p:nvSpPr>
          <p:cNvPr id="5" name="Titre 1"/>
          <p:cNvSpPr txBox="1">
            <a:spLocks/>
          </p:cNvSpPr>
          <p:nvPr/>
        </p:nvSpPr>
        <p:spPr>
          <a:xfrm>
            <a:off x="457200" y="1124744"/>
            <a:ext cx="8229600" cy="4822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2800" dirty="0" smtClean="0">
                <a:solidFill>
                  <a:srgbClr val="007CAF"/>
                </a:solidFill>
              </a:rPr>
              <a:t>4. Accompagner la progression de l’étudiant</a:t>
            </a:r>
            <a:endParaRPr lang="fr-CA" sz="2800" dirty="0">
              <a:solidFill>
                <a:srgbClr val="007CA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45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447328"/>
          </a:xfrm>
        </p:spPr>
        <p:txBody>
          <a:bodyPr>
            <a:noAutofit/>
          </a:bodyPr>
          <a:lstStyle/>
          <a:p>
            <a:r>
              <a:rPr lang="fr-CA" dirty="0" smtClean="0">
                <a:solidFill>
                  <a:srgbClr val="007CAF"/>
                </a:solidFill>
              </a:rPr>
              <a:t>Les rôles</a:t>
            </a:r>
            <a:endParaRPr lang="fr-CA" dirty="0">
              <a:solidFill>
                <a:srgbClr val="007CAF"/>
              </a:solidFill>
            </a:endParaRPr>
          </a:p>
        </p:txBody>
      </p:sp>
      <p:graphicFrame>
        <p:nvGraphicFramePr>
          <p:cNvPr id="3" name="Espace réservé du contenu 2"/>
          <p:cNvGraphicFramePr>
            <a:graphicFrameLocks noGrp="1"/>
          </p:cNvGraphicFramePr>
          <p:nvPr>
            <p:ph idx="1"/>
          </p:nvPr>
        </p:nvGraphicFramePr>
        <p:xfrm>
          <a:off x="457200" y="1750965"/>
          <a:ext cx="8229600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Les</a:t>
                      </a:r>
                      <a:r>
                        <a:rPr lang="fr-CA" sz="2000" b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actes pédagogiques et leurs effets</a:t>
                      </a:r>
                      <a:endParaRPr lang="fr-CA" sz="20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</a:tr>
            </a:tbl>
          </a:graphicData>
        </a:graphic>
      </p:graphicFrame>
      <p:sp>
        <p:nvSpPr>
          <p:cNvPr id="5" name="Titre 1"/>
          <p:cNvSpPr txBox="1">
            <a:spLocks/>
          </p:cNvSpPr>
          <p:nvPr/>
        </p:nvSpPr>
        <p:spPr>
          <a:xfrm>
            <a:off x="457200" y="1124744"/>
            <a:ext cx="8229600" cy="4822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2800" dirty="0">
                <a:solidFill>
                  <a:srgbClr val="007CAF"/>
                </a:solidFill>
              </a:rPr>
              <a:t>4. Accompagner la progression de l’étudiant</a:t>
            </a: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210189"/>
              </p:ext>
            </p:extLst>
          </p:nvPr>
        </p:nvGraphicFramePr>
        <p:xfrm>
          <a:off x="457200" y="2291220"/>
          <a:ext cx="8229600" cy="3470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177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Les actes</a:t>
                      </a:r>
                      <a:endParaRPr lang="fr-CA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Les effets favorables</a:t>
                      </a:r>
                      <a:endParaRPr lang="fr-CA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36104"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Interactions enseignant-étudiant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111125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attention </a:t>
                      </a:r>
                      <a:r>
                        <a:rPr lang="fr-FR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portée à chacun, bienveillance;</a:t>
                      </a:r>
                      <a:endParaRPr lang="fr-CA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111125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reconnaissance </a:t>
                      </a:r>
                      <a:r>
                        <a:rPr lang="fr-FR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du potentiel, encouragements;</a:t>
                      </a:r>
                      <a:endParaRPr lang="fr-CA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111125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mise </a:t>
                      </a:r>
                      <a:r>
                        <a:rPr lang="fr-FR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en valeur de démarches, de progression.</a:t>
                      </a:r>
                      <a:endParaRPr lang="fr-CA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marR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Confiance;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Coopération;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Perception de soi;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Engagement;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Apprentissage;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Satisfaction</a:t>
                      </a:r>
                      <a:r>
                        <a:rPr lang="fr-F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78109"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Coaching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111125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fr-CA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évaluation formative fréquente intégrée aux activités d’enseignement et d’apprentissage;</a:t>
                      </a:r>
                    </a:p>
                    <a:p>
                      <a:pPr marL="285750" marR="0" lvl="0" indent="-111125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fr-CA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rétroactions </a:t>
                      </a:r>
                      <a:r>
                        <a:rPr lang="fr-CA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orientantes</a:t>
                      </a:r>
                      <a:r>
                        <a:rPr lang="fr-CA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immédiates;</a:t>
                      </a:r>
                    </a:p>
                    <a:p>
                      <a:pPr marL="285750" marR="0" lvl="0" indent="-111125" algn="l" defTabSz="914400" rtl="0" eaLnBrk="1" latinLnBrk="0" hangingPunct="1">
                        <a:spcBef>
                          <a:spcPts val="200"/>
                        </a:spcBef>
                        <a:spcAft>
                          <a:spcPts val="0"/>
                        </a:spcAft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fr-CA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guidance (formulation d’objectifs; </a:t>
                      </a:r>
                      <a:r>
                        <a:rPr lang="fr-CA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expérimen</a:t>
                      </a:r>
                      <a:r>
                        <a:rPr lang="fr-CA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fr-CA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tation</a:t>
                      </a:r>
                      <a:r>
                        <a:rPr lang="fr-CA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de stratégies)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marR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Perception de soi;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Motivation et engagement;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Prise en charge de l’apprentissage;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Adoption de stratégies efficaces;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Sentiment </a:t>
                      </a:r>
                      <a:r>
                        <a:rPr lang="fr-F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d’auto efficacité</a:t>
                      </a: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Réussite et degré de réussite.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917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447328"/>
          </a:xfrm>
        </p:spPr>
        <p:txBody>
          <a:bodyPr>
            <a:noAutofit/>
          </a:bodyPr>
          <a:lstStyle/>
          <a:p>
            <a:r>
              <a:rPr lang="fr-CA" dirty="0" smtClean="0">
                <a:solidFill>
                  <a:srgbClr val="007CAF"/>
                </a:solidFill>
              </a:rPr>
              <a:t>Les rôles</a:t>
            </a:r>
            <a:endParaRPr lang="fr-CA" dirty="0">
              <a:solidFill>
                <a:srgbClr val="007CAF"/>
              </a:solidFill>
            </a:endParaRPr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3498105996"/>
              </p:ext>
            </p:extLst>
          </p:nvPr>
        </p:nvGraphicFramePr>
        <p:xfrm>
          <a:off x="611560" y="2996952"/>
          <a:ext cx="7776864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Espace réservé du conten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8214261"/>
              </p:ext>
            </p:extLst>
          </p:nvPr>
        </p:nvGraphicFramePr>
        <p:xfrm>
          <a:off x="385192" y="2020211"/>
          <a:ext cx="822960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L’aider à clarifier</a:t>
                      </a:r>
                      <a:b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</a:br>
                      <a:r>
                        <a:rPr lang="fr-CA" sz="2000" b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ses objectifs</a:t>
                      </a:r>
                      <a:endParaRPr lang="fr-CA" sz="20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L’amener à observer, caractériser, réguler ses processus</a:t>
                      </a:r>
                      <a:endParaRPr lang="fr-CA" sz="20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Concourir à son efficacité</a:t>
                      </a:r>
                      <a:endParaRPr lang="fr-CA" sz="20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</a:tr>
            </a:tbl>
          </a:graphicData>
        </a:graphic>
      </p:graphicFrame>
      <p:sp>
        <p:nvSpPr>
          <p:cNvPr id="5" name="Titre 1"/>
          <p:cNvSpPr txBox="1">
            <a:spLocks/>
          </p:cNvSpPr>
          <p:nvPr/>
        </p:nvSpPr>
        <p:spPr>
          <a:xfrm>
            <a:off x="457200" y="1124744"/>
            <a:ext cx="8229600" cy="4822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2800" dirty="0" smtClean="0">
                <a:solidFill>
                  <a:srgbClr val="007CAF"/>
                </a:solidFill>
              </a:rPr>
              <a:t>5. Permettre l’émancipation de l’étudiant</a:t>
            </a:r>
            <a:endParaRPr lang="fr-CA" sz="2800" dirty="0">
              <a:solidFill>
                <a:srgbClr val="007CA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12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447328"/>
          </a:xfrm>
        </p:spPr>
        <p:txBody>
          <a:bodyPr>
            <a:noAutofit/>
          </a:bodyPr>
          <a:lstStyle/>
          <a:p>
            <a:r>
              <a:rPr lang="fr-CA" dirty="0" smtClean="0">
                <a:solidFill>
                  <a:srgbClr val="007CAF"/>
                </a:solidFill>
              </a:rPr>
              <a:t>Les rôles</a:t>
            </a:r>
            <a:endParaRPr lang="fr-CA" dirty="0">
              <a:solidFill>
                <a:srgbClr val="007CAF"/>
              </a:solidFill>
            </a:endParaRPr>
          </a:p>
        </p:txBody>
      </p:sp>
      <p:graphicFrame>
        <p:nvGraphicFramePr>
          <p:cNvPr id="3" name="Espace réservé du contenu 2"/>
          <p:cNvGraphicFramePr>
            <a:graphicFrameLocks noGrp="1"/>
          </p:cNvGraphicFramePr>
          <p:nvPr>
            <p:ph idx="1"/>
          </p:nvPr>
        </p:nvGraphicFramePr>
        <p:xfrm>
          <a:off x="457200" y="1750965"/>
          <a:ext cx="8229600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Les</a:t>
                      </a:r>
                      <a:r>
                        <a:rPr lang="fr-CA" sz="2000" b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actes pédagogiques et leurs effets</a:t>
                      </a:r>
                      <a:endParaRPr lang="fr-CA" sz="20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</a:tr>
            </a:tbl>
          </a:graphicData>
        </a:graphic>
      </p:graphicFrame>
      <p:sp>
        <p:nvSpPr>
          <p:cNvPr id="5" name="Titre 1"/>
          <p:cNvSpPr txBox="1">
            <a:spLocks/>
          </p:cNvSpPr>
          <p:nvPr/>
        </p:nvSpPr>
        <p:spPr>
          <a:xfrm>
            <a:off x="457200" y="1124744"/>
            <a:ext cx="8229600" cy="4822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2800" dirty="0">
                <a:solidFill>
                  <a:srgbClr val="007CAF"/>
                </a:solidFill>
              </a:rPr>
              <a:t>5. Permettre l’émancipation de l’étudiant</a:t>
            </a: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431469"/>
              </p:ext>
            </p:extLst>
          </p:nvPr>
        </p:nvGraphicFramePr>
        <p:xfrm>
          <a:off x="457200" y="2291220"/>
          <a:ext cx="8229600" cy="33417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177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Les actes</a:t>
                      </a:r>
                      <a:endParaRPr lang="fr-CA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Les effets favorables</a:t>
                      </a:r>
                      <a:endParaRPr lang="fr-CA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36104"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Enseignement de la métacognition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fr-CA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« </a:t>
                      </a:r>
                      <a:r>
                        <a:rPr lang="fr-CA" sz="14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growth</a:t>
                      </a:r>
                      <a:r>
                        <a:rPr lang="fr-CA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CA" sz="140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mindset</a:t>
                      </a:r>
                      <a:r>
                        <a:rPr lang="fr-CA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CA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»;</a:t>
                      </a:r>
                    </a:p>
                    <a:p>
                      <a:pPr marL="285750" marR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réflexion</a:t>
                      </a: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: ressources, démarches, </a:t>
                      </a:r>
                      <a:r>
                        <a:rPr lang="fr-F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stratégies: planification</a:t>
                      </a: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, réalisation, contrôle, ajustement;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emploi des </a:t>
                      </a: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ressources, démarches, stratégies;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observation</a:t>
                      </a: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, régulation </a:t>
                      </a:r>
                      <a:r>
                        <a:rPr lang="fr-F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de </a:t>
                      </a: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processus mentaux.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marR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État d’esprit de développement;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Motivation consolidée;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Efforts et persévérance accrus;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Prise en charge de sa formation;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Plus grande efficacité de l’apprentissage;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Réussite plus élevée;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Sentiment accru </a:t>
                      </a:r>
                      <a:r>
                        <a:rPr lang="fr-F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d’auto efficacité</a:t>
                      </a: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78109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Soutien aux démarches d’attribution causale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incitation </a:t>
                      </a: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à la réflexion sur les causes, </a:t>
                      </a:r>
                      <a:r>
                        <a:rPr lang="fr-F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moyens,</a:t>
                      </a:r>
                      <a:r>
                        <a:rPr lang="fr-FR" sz="14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stratégies</a:t>
                      </a: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, conditions d’efficacité;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allié </a:t>
                      </a: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critique.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+ Emprise accrue sur sa progression, son développement, sa réussite.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293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007CAF"/>
                </a:solidFill>
              </a:rPr>
              <a:t>Enseignement, programme d’études et approche </a:t>
            </a:r>
            <a:r>
              <a:rPr lang="fr-FR" b="1" dirty="0" smtClean="0">
                <a:solidFill>
                  <a:srgbClr val="007CAF"/>
                </a:solidFill>
              </a:rPr>
              <a:t>programme</a:t>
            </a:r>
            <a:endParaRPr lang="fr-CA" dirty="0">
              <a:solidFill>
                <a:srgbClr val="007CAF"/>
              </a:solidFill>
            </a:endParaRPr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1942729"/>
              </p:ext>
            </p:extLst>
          </p:nvPr>
        </p:nvGraphicFramePr>
        <p:xfrm>
          <a:off x="457200" y="2060848"/>
          <a:ext cx="8229600" cy="454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2184"/>
                <a:gridCol w="4687416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Les actes</a:t>
                      </a:r>
                      <a:endParaRPr lang="fr-CA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Les effets favorables</a:t>
                      </a:r>
                      <a:endParaRPr lang="fr-CA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Inscrire la </a:t>
                      </a:r>
                      <a:r>
                        <a:rPr lang="fr-F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conception</a:t>
                      </a:r>
                      <a:r>
                        <a:rPr lang="fr-FR" sz="14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et</a:t>
                      </a:r>
                      <a:r>
                        <a:rPr lang="fr-F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l’élaboration des cours dans le cadre du programme d’études.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Confiance et sentiment de contrôle;</a:t>
                      </a:r>
                      <a:endParaRPr lang="fr-CA" sz="14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État d’esprit de développement;</a:t>
                      </a:r>
                      <a:endParaRPr lang="fr-CA" sz="14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Application, efforts.</a:t>
                      </a:r>
                      <a:endParaRPr lang="fr-CA" sz="14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Orchestrer et animer l’apprentissage dans une cohérence horizontale et verticale.</a:t>
                      </a:r>
                      <a:endParaRPr lang="fr-CA" sz="14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fr-CA" sz="14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But de maîtrise;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Ténacité;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Sentiment </a:t>
                      </a:r>
                      <a:r>
                        <a:rPr lang="fr-F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d’auto efficacité</a:t>
                      </a: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Intégration et transfert.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Activer et dynamiser le développement dans une logique de professionnalisation, de mise à profit des ressources des étudiants. </a:t>
                      </a:r>
                      <a:endParaRPr lang="fr-CA" sz="14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Développement des habiletés 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73050" marR="0" lvl="0" indent="-185738">
                        <a:spcBef>
                          <a:spcPts val="200"/>
                        </a:spcBef>
                        <a:spcAft>
                          <a:spcPts val="0"/>
                        </a:spcAft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fr-CA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de pensée, 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73050" marR="0" lvl="0" indent="-185738">
                        <a:spcBef>
                          <a:spcPts val="200"/>
                        </a:spcBef>
                        <a:spcAft>
                          <a:spcPts val="0"/>
                        </a:spcAft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fr-CA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langagières, 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73050" marR="0" lvl="0" indent="-185738">
                        <a:spcBef>
                          <a:spcPts val="200"/>
                        </a:spcBef>
                        <a:spcAft>
                          <a:spcPts val="0"/>
                        </a:spcAft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fr-CA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d’ordre socioaffectif.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Accompagner la progression de l’étudiant dans une approche programme.</a:t>
                      </a:r>
                      <a:endParaRPr lang="fr-CA" sz="14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Intention de réussite, d’accomplissement;</a:t>
                      </a:r>
                      <a:endParaRPr lang="fr-CA" sz="14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Perspective d’amélioration, de progression;</a:t>
                      </a:r>
                      <a:endParaRPr lang="fr-CA" sz="14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Conscience de sa situation;</a:t>
                      </a:r>
                      <a:endParaRPr lang="fr-CA" sz="14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Force de caractère.</a:t>
                      </a:r>
                      <a:endParaRPr lang="fr-CA" sz="14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Permettre l’émancipation de l’étudiant dans une stratégie de gestion de la formation.</a:t>
                      </a:r>
                      <a:endParaRPr lang="fr-CA" sz="14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Engagement;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Exploitation des ressources personnelles;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Accomplissement de soi.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4" name="Espace réservé du contenu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4605050"/>
              </p:ext>
            </p:extLst>
          </p:nvPr>
        </p:nvGraphicFramePr>
        <p:xfrm>
          <a:off x="457200" y="1592600"/>
          <a:ext cx="8229600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Les</a:t>
                      </a:r>
                      <a:r>
                        <a:rPr lang="fr-CA" sz="2000" b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actes pédagogiques et leurs effets</a:t>
                      </a:r>
                      <a:endParaRPr lang="fr-CA" sz="20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129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>
                <a:solidFill>
                  <a:srgbClr val="007CAF"/>
                </a:solidFill>
              </a:rPr>
              <a:t>Une série de six webinaires</a:t>
            </a:r>
            <a:endParaRPr lang="fr-CA" dirty="0">
              <a:solidFill>
                <a:srgbClr val="007CA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Des </a:t>
            </a:r>
            <a:r>
              <a:rPr lang="fr-CA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pistes pour accroître la réussite et la persévérance en enseignement </a:t>
            </a: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supérieur (1</a:t>
            </a:r>
            <a:r>
              <a:rPr lang="fr-CA" sz="20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er</a:t>
            </a: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février)</a:t>
            </a:r>
          </a:p>
          <a:p>
            <a:pPr marL="457200" indent="-457200">
              <a:buFont typeface="+mj-lt"/>
              <a:buAutoNum type="arabicPeriod"/>
            </a:pPr>
            <a:endParaRPr lang="fr-CA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Le </a:t>
            </a:r>
            <a:r>
              <a:rPr lang="fr-CA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« </a:t>
            </a:r>
            <a:r>
              <a:rPr lang="fr-CA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Growth</a:t>
            </a:r>
            <a:r>
              <a:rPr lang="fr-CA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fr-CA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mindset</a:t>
            </a:r>
            <a:r>
              <a:rPr lang="fr-CA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 » – une clé </a:t>
            </a: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 </a:t>
            </a:r>
            <a:r>
              <a:rPr lang="fr-CA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la persévérance et </a:t>
            </a: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 </a:t>
            </a:r>
            <a:r>
              <a:rPr lang="fr-CA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la réussite des </a:t>
            </a: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étudiants (17 février)</a:t>
            </a:r>
          </a:p>
          <a:p>
            <a:pPr marL="457200" indent="-457200">
              <a:buFont typeface="+mj-lt"/>
              <a:buAutoNum type="arabicPeriod"/>
            </a:pPr>
            <a:endParaRPr lang="fr-CA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L’approche-programme</a:t>
            </a:r>
            <a:r>
              <a:rPr lang="fr-CA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moteur de </a:t>
            </a: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réussite? (24 février)</a:t>
            </a:r>
          </a:p>
          <a:p>
            <a:pPr marL="457200" indent="-457200">
              <a:buFont typeface="+mj-lt"/>
              <a:buAutoNum type="arabicPeriod"/>
            </a:pPr>
            <a:endParaRPr lang="fr-CA" sz="20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Stratégies </a:t>
            </a:r>
            <a:r>
              <a:rPr lang="fr-CA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pédagogiques favorisant la réussite, par où </a:t>
            </a: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commencer? (9 mars)	</a:t>
            </a:r>
          </a:p>
          <a:p>
            <a:pPr marL="457200" indent="-457200">
              <a:buFont typeface="+mj-lt"/>
              <a:buAutoNum type="arabicPeriod"/>
            </a:pPr>
            <a:endParaRPr lang="fr-CA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Actions </a:t>
            </a:r>
            <a:r>
              <a:rPr lang="fr-CA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institutionnelles pour la réussite, comment en faire un </a:t>
            </a: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succès? (17 mai)</a:t>
            </a:r>
          </a:p>
          <a:p>
            <a:pPr marL="457200" indent="-457200">
              <a:buFont typeface="+mj-lt"/>
              <a:buAutoNum type="arabicPeriod"/>
            </a:pPr>
            <a:endParaRPr lang="fr-CA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fr-C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Une dynamique de la réussite en éducation </a:t>
            </a: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supérieure </a:t>
            </a: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(1</a:t>
            </a:r>
            <a:r>
              <a:rPr lang="fr-CA" sz="20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er</a:t>
            </a: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juin)</a:t>
            </a:r>
            <a:endParaRPr lang="fr-CA" sz="20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7095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395536" y="1389111"/>
            <a:ext cx="8229600" cy="4344144"/>
          </a:xfrm>
        </p:spPr>
        <p:txBody>
          <a:bodyPr>
            <a:normAutofit/>
          </a:bodyPr>
          <a:lstStyle/>
          <a:p>
            <a:pPr marL="184150" indent="-184150">
              <a:buNone/>
            </a:pP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Animation</a:t>
            </a:r>
            <a:r>
              <a:rPr lang="fr-CA" sz="2000" dirty="0" smtClean="0"/>
              <a:t>:</a:t>
            </a:r>
          </a:p>
          <a:p>
            <a:pPr marL="185737" indent="0">
              <a:buNone/>
            </a:pPr>
            <a:r>
              <a:rPr lang="fr-CA" sz="2000" dirty="0" smtClean="0">
                <a:solidFill>
                  <a:srgbClr val="007CAF"/>
                </a:solidFill>
              </a:rPr>
              <a:t>STEVE BISSONNETTE</a:t>
            </a: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professeur, département d’éducation, TELUQ</a:t>
            </a:r>
            <a:endParaRPr lang="fr-CA" sz="2000" u="sng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85737" indent="0">
              <a:buNone/>
            </a:pPr>
            <a:endParaRPr lang="fr-CA" sz="600" dirty="0" smtClean="0"/>
          </a:p>
          <a:p>
            <a:pPr marL="0" lvl="0" indent="0">
              <a:buNone/>
            </a:pP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Panélistes : </a:t>
            </a:r>
            <a:endParaRPr lang="fr-CA" sz="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82563" indent="0">
              <a:buNone/>
              <a:tabLst>
                <a:tab pos="361950" algn="l"/>
              </a:tabLst>
            </a:pPr>
            <a:r>
              <a:rPr lang="fr-CA" sz="2000" dirty="0">
                <a:solidFill>
                  <a:srgbClr val="007CAF"/>
                </a:solidFill>
              </a:rPr>
              <a:t>FRANÇOIS VASSEUR</a:t>
            </a:r>
            <a:r>
              <a:rPr lang="fr-C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consultant </a:t>
            </a:r>
            <a:r>
              <a:rPr lang="fr-C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 pédagogie et rédacteur du dossier</a:t>
            </a:r>
          </a:p>
          <a:p>
            <a:pPr marL="182563" indent="0">
              <a:buNone/>
              <a:tabLst>
                <a:tab pos="361950" algn="l"/>
              </a:tabLst>
            </a:pPr>
            <a:endParaRPr lang="fr-CA" sz="600" b="1" dirty="0" smtClean="0"/>
          </a:p>
          <a:p>
            <a:pPr marL="182563" indent="0">
              <a:buNone/>
              <a:tabLst>
                <a:tab pos="361950" algn="l"/>
              </a:tabLst>
            </a:pPr>
            <a:r>
              <a:rPr lang="fr-CA" sz="2000" dirty="0" smtClean="0">
                <a:solidFill>
                  <a:srgbClr val="007CAF"/>
                </a:solidFill>
              </a:rPr>
              <a:t>CAROLINE BOUCHER</a:t>
            </a: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conseillère </a:t>
            </a:r>
            <a:r>
              <a:rPr lang="fr-C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pédagogique</a:t>
            </a: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Cégep Lévis-Lauzon</a:t>
            </a:r>
          </a:p>
          <a:p>
            <a:pPr marL="182563" indent="0">
              <a:buNone/>
              <a:tabLst>
                <a:tab pos="361950" algn="l"/>
              </a:tabLst>
            </a:pPr>
            <a:endParaRPr lang="fr-CA" sz="600" dirty="0" smtClean="0">
              <a:solidFill>
                <a:srgbClr val="007CAF"/>
              </a:solidFill>
            </a:endParaRPr>
          </a:p>
          <a:p>
            <a:pPr marL="182563" indent="0">
              <a:buNone/>
              <a:tabLst>
                <a:tab pos="361950" algn="l"/>
              </a:tabLst>
            </a:pPr>
            <a:r>
              <a:rPr lang="fr-CA" sz="2000" dirty="0" smtClean="0">
                <a:solidFill>
                  <a:srgbClr val="007CAF"/>
                </a:solidFill>
              </a:rPr>
              <a:t>GERMAIN BOUFFARD</a:t>
            </a: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enseignant, conseiller pédagogique et directeur des études retraité</a:t>
            </a:r>
          </a:p>
          <a:p>
            <a:pPr marL="182563" indent="0">
              <a:buNone/>
              <a:tabLst>
                <a:tab pos="361950" algn="l"/>
              </a:tabLst>
            </a:pPr>
            <a:endParaRPr lang="fr-CA" sz="600" dirty="0" smtClean="0"/>
          </a:p>
          <a:p>
            <a:pPr marL="182563" indent="0">
              <a:buNone/>
              <a:tabLst>
                <a:tab pos="361950" algn="l"/>
              </a:tabLst>
            </a:pPr>
            <a:r>
              <a:rPr lang="fr-CA" sz="2000" dirty="0">
                <a:solidFill>
                  <a:srgbClr val="007CAF"/>
                </a:solidFill>
              </a:rPr>
              <a:t>SYLVIE DORÉ</a:t>
            </a:r>
            <a:r>
              <a:rPr lang="fr-C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professeure, département de génie mécanique, ETS</a:t>
            </a:r>
          </a:p>
          <a:p>
            <a:pPr lvl="0"/>
            <a:endParaRPr lang="fr-CA" dirty="0"/>
          </a:p>
          <a:p>
            <a:pPr lvl="0"/>
            <a:endParaRPr lang="fr-CA" dirty="0" smtClean="0"/>
          </a:p>
          <a:p>
            <a:pPr lvl="0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1867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007CAF"/>
                </a:solidFill>
              </a:rPr>
              <a:t>Ce qui, en enseignement, peut </a:t>
            </a:r>
            <a:r>
              <a:rPr lang="fr-FR" b="1" dirty="0" smtClean="0">
                <a:solidFill>
                  <a:srgbClr val="007CAF"/>
                </a:solidFill>
              </a:rPr>
              <a:t>favoriser</a:t>
            </a:r>
            <a:endParaRPr lang="fr-CA" dirty="0">
              <a:solidFill>
                <a:srgbClr val="007CA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b="1" dirty="0" smtClean="0"/>
          </a:p>
          <a:p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l’engagement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l’étudiant;</a:t>
            </a:r>
            <a:endParaRPr lang="fr-CA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son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apprentissage; </a:t>
            </a:r>
            <a:endParaRPr lang="fr-CA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sa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progression; </a:t>
            </a:r>
            <a:endParaRPr lang="fr-CA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développement de ses compétences;</a:t>
            </a:r>
            <a:endParaRPr lang="fr-CA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son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atteinte élevée des buts et 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objectifs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formation; </a:t>
            </a:r>
            <a:endParaRPr lang="fr-CA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sa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capacité d’exploiter 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les objets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sa formation; </a:t>
            </a:r>
            <a:endParaRPr lang="fr-CA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sa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satisfaction à l’égard de la formation.</a:t>
            </a:r>
            <a:endParaRPr lang="fr-C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5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007CAF"/>
                </a:solidFill>
              </a:rPr>
              <a:t>Les </a:t>
            </a:r>
            <a:r>
              <a:rPr lang="fr-FR" b="1" dirty="0" smtClean="0">
                <a:solidFill>
                  <a:srgbClr val="007CAF"/>
                </a:solidFill>
              </a:rPr>
              <a:t>ressources </a:t>
            </a:r>
            <a:r>
              <a:rPr lang="fr-FR" b="1" dirty="0">
                <a:solidFill>
                  <a:srgbClr val="007CAF"/>
                </a:solidFill>
              </a:rPr>
              <a:t>de l’étudiant et le </a:t>
            </a:r>
            <a:r>
              <a:rPr lang="fr-FR" b="1" dirty="0" smtClean="0">
                <a:solidFill>
                  <a:srgbClr val="007CAF"/>
                </a:solidFill>
              </a:rPr>
              <a:t/>
            </a:r>
            <a:br>
              <a:rPr lang="fr-FR" b="1" dirty="0" smtClean="0">
                <a:solidFill>
                  <a:srgbClr val="007CAF"/>
                </a:solidFill>
              </a:rPr>
            </a:br>
            <a:r>
              <a:rPr lang="fr-FR" b="1" dirty="0" smtClean="0">
                <a:solidFill>
                  <a:srgbClr val="007CAF"/>
                </a:solidFill>
              </a:rPr>
              <a:t>« </a:t>
            </a:r>
            <a:r>
              <a:rPr lang="fr-FR" b="1" dirty="0" err="1">
                <a:solidFill>
                  <a:srgbClr val="007CAF"/>
                </a:solidFill>
              </a:rPr>
              <a:t>Growth</a:t>
            </a:r>
            <a:r>
              <a:rPr lang="fr-FR" b="1" dirty="0">
                <a:solidFill>
                  <a:srgbClr val="007CAF"/>
                </a:solidFill>
              </a:rPr>
              <a:t> </a:t>
            </a:r>
            <a:r>
              <a:rPr lang="fr-FR" b="1" dirty="0" err="1">
                <a:solidFill>
                  <a:srgbClr val="007CAF"/>
                </a:solidFill>
              </a:rPr>
              <a:t>Mindset</a:t>
            </a:r>
            <a:r>
              <a:rPr lang="fr-FR" b="1" dirty="0">
                <a:solidFill>
                  <a:srgbClr val="007CAF"/>
                </a:solidFill>
              </a:rPr>
              <a:t> »</a:t>
            </a:r>
            <a:endParaRPr lang="fr-CA" dirty="0">
              <a:solidFill>
                <a:srgbClr val="007CAF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2364906"/>
              </p:ext>
            </p:extLst>
          </p:nvPr>
        </p:nvGraphicFramePr>
        <p:xfrm>
          <a:off x="457200" y="1600200"/>
          <a:ext cx="822960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endParaRPr lang="fr-CA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CA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CA" sz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CA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LES RÉSULTATS</a:t>
                      </a:r>
                      <a:endParaRPr lang="fr-CA" sz="1200" b="1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2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Progression</a:t>
                      </a:r>
                      <a:endParaRPr lang="fr-CA" sz="1200" b="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2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Développement</a:t>
                      </a:r>
                      <a:endParaRPr lang="fr-CA" sz="1200" b="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2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Réussite</a:t>
                      </a:r>
                      <a:endParaRPr lang="fr-CA" sz="1200" b="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fr-FR" sz="1200" b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Émancipation</a:t>
                      </a:r>
                      <a:endParaRPr lang="fr-CA" sz="12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fr-CA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CA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CA" sz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fr-FR" sz="12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LES COMPORTEMENTS</a:t>
                      </a:r>
                      <a:endParaRPr lang="fr-CA" sz="12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Force de caractère, </a:t>
                      </a:r>
                      <a:br>
                        <a:rPr lang="fr-FR" sz="1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fr-FR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Maîtrise de soi, contrôle </a:t>
                      </a:r>
                      <a:endParaRPr lang="fr-CA" sz="12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Application, efforts, ténacité</a:t>
                      </a:r>
                      <a:br>
                        <a:rPr lang="fr-FR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fr-FR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Collaboration, coopération </a:t>
                      </a:r>
                      <a:endParaRPr lang="fr-CA" sz="12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Stratégies d’apprentissage</a:t>
                      </a:r>
                      <a:endParaRPr lang="fr-CA" sz="12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CA" sz="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CA" sz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CA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fr-CA" sz="12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L’ÉTAT D’ESPRIT</a:t>
                      </a:r>
                      <a:endParaRPr lang="fr-CA" sz="12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Conscience de sa situation</a:t>
                      </a:r>
                      <a:endParaRPr lang="fr-CA" sz="12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Détermination à relever les défis</a:t>
                      </a:r>
                      <a:endParaRPr lang="fr-CA" sz="12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Potentiel d’y parvenir</a:t>
                      </a:r>
                      <a:endParaRPr lang="fr-CA" sz="12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CA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fr-CA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fr-CA" sz="12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LES VISÉES</a:t>
                      </a:r>
                      <a:endParaRPr lang="fr-CA" sz="12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Intention de réussite</a:t>
                      </a:r>
                      <a:endParaRPr lang="fr-CA" sz="12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But de maîtrise</a:t>
                      </a:r>
                      <a:endParaRPr lang="fr-CA" sz="12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Objectif d’amélioration</a:t>
                      </a:r>
                      <a:endParaRPr lang="fr-CA" sz="12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CA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CA" sz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fr-CA" sz="12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LES CROYANCES</a:t>
                      </a:r>
                      <a:endParaRPr lang="fr-CA" sz="12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Capacités se développent.</a:t>
                      </a:r>
                      <a:endParaRPr lang="fr-CA" sz="12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Succès provient d’une démarche de progression, d’amélioration.</a:t>
                      </a:r>
                      <a:endParaRPr lang="fr-CA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CA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CA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CA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395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>
                <a:solidFill>
                  <a:srgbClr val="007CAF"/>
                </a:solidFill>
              </a:rPr>
              <a:t>Cinq (5) rôles clés de l’enseignant</a:t>
            </a:r>
            <a:endParaRPr lang="fr-CA" dirty="0">
              <a:solidFill>
                <a:srgbClr val="007CA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b="1" dirty="0" smtClean="0"/>
          </a:p>
          <a:p>
            <a:pPr lvl="0"/>
            <a:r>
              <a:rPr lang="fr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Planifier, élaborer des cours menant à la réussite;</a:t>
            </a:r>
          </a:p>
          <a:p>
            <a:r>
              <a:rPr lang="fr-C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Orchestrer </a:t>
            </a:r>
            <a:r>
              <a:rPr lang="fr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 animer l’apprentissage;</a:t>
            </a:r>
          </a:p>
          <a:p>
            <a:pPr lvl="0"/>
            <a:r>
              <a:rPr lang="fr-C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Activer </a:t>
            </a:r>
            <a:r>
              <a:rPr lang="fr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 dynamiser le développement;</a:t>
            </a:r>
          </a:p>
          <a:p>
            <a:pPr lvl="0"/>
            <a:r>
              <a:rPr lang="fr-C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Accompagner </a:t>
            </a:r>
            <a:r>
              <a:rPr lang="fr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progression;</a:t>
            </a:r>
          </a:p>
          <a:p>
            <a:pPr lvl="0"/>
            <a:r>
              <a:rPr lang="fr-C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Permettre </a:t>
            </a:r>
            <a:r>
              <a:rPr lang="fr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l’émancipation.</a:t>
            </a:r>
          </a:p>
        </p:txBody>
      </p:sp>
    </p:spTree>
    <p:extLst>
      <p:ext uri="{BB962C8B-B14F-4D97-AF65-F5344CB8AC3E}">
        <p14:creationId xmlns:p14="http://schemas.microsoft.com/office/powerpoint/2010/main" val="256094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447328"/>
          </a:xfrm>
        </p:spPr>
        <p:txBody>
          <a:bodyPr>
            <a:noAutofit/>
          </a:bodyPr>
          <a:lstStyle/>
          <a:p>
            <a:r>
              <a:rPr lang="fr-CA" dirty="0" smtClean="0">
                <a:solidFill>
                  <a:srgbClr val="007CAF"/>
                </a:solidFill>
              </a:rPr>
              <a:t>Les rôles</a:t>
            </a:r>
            <a:endParaRPr lang="fr-CA" dirty="0">
              <a:solidFill>
                <a:srgbClr val="007CAF"/>
              </a:solidFill>
            </a:endParaRPr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3362427334"/>
              </p:ext>
            </p:extLst>
          </p:nvPr>
        </p:nvGraphicFramePr>
        <p:xfrm>
          <a:off x="611560" y="2996952"/>
          <a:ext cx="7776864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Espace réservé du conten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585649"/>
              </p:ext>
            </p:extLst>
          </p:nvPr>
        </p:nvGraphicFramePr>
        <p:xfrm>
          <a:off x="385192" y="2020211"/>
          <a:ext cx="8229600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Clarifier la cible,</a:t>
                      </a:r>
                      <a:b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</a:br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les résultats</a:t>
                      </a:r>
                      <a:endParaRPr lang="fr-CA" sz="20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Élaborer</a:t>
                      </a:r>
                      <a:r>
                        <a:rPr lang="fr-CA" sz="2000" b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un parcours</a:t>
                      </a:r>
                      <a:endParaRPr lang="fr-CA" sz="20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Doser l’avancée</a:t>
                      </a:r>
                      <a:endParaRPr lang="fr-CA" sz="20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</a:tr>
            </a:tbl>
          </a:graphicData>
        </a:graphic>
      </p:graphicFrame>
      <p:sp>
        <p:nvSpPr>
          <p:cNvPr id="5" name="Titre 1"/>
          <p:cNvSpPr txBox="1">
            <a:spLocks/>
          </p:cNvSpPr>
          <p:nvPr/>
        </p:nvSpPr>
        <p:spPr>
          <a:xfrm>
            <a:off x="457200" y="1124744"/>
            <a:ext cx="8229600" cy="4822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2800" dirty="0" smtClean="0">
                <a:solidFill>
                  <a:srgbClr val="007CAF"/>
                </a:solidFill>
              </a:rPr>
              <a:t>1.</a:t>
            </a:r>
            <a:r>
              <a:rPr lang="fr-FR" sz="2800" dirty="0" smtClean="0">
                <a:solidFill>
                  <a:srgbClr val="007CAF"/>
                </a:solidFill>
              </a:rPr>
              <a:t>Concevoir et élaborer des cours menant à la réussite</a:t>
            </a:r>
            <a:endParaRPr lang="fr-CA" sz="2800" dirty="0">
              <a:solidFill>
                <a:srgbClr val="007CA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01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447328"/>
          </a:xfrm>
        </p:spPr>
        <p:txBody>
          <a:bodyPr>
            <a:noAutofit/>
          </a:bodyPr>
          <a:lstStyle/>
          <a:p>
            <a:r>
              <a:rPr lang="fr-CA" dirty="0" smtClean="0">
                <a:solidFill>
                  <a:srgbClr val="007CAF"/>
                </a:solidFill>
              </a:rPr>
              <a:t>Les rôles</a:t>
            </a:r>
            <a:endParaRPr lang="fr-CA" dirty="0">
              <a:solidFill>
                <a:srgbClr val="007CAF"/>
              </a:solidFill>
            </a:endParaRPr>
          </a:p>
        </p:txBody>
      </p:sp>
      <p:graphicFrame>
        <p:nvGraphicFramePr>
          <p:cNvPr id="3" name="Espace réservé du conten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6207011"/>
              </p:ext>
            </p:extLst>
          </p:nvPr>
        </p:nvGraphicFramePr>
        <p:xfrm>
          <a:off x="457200" y="1750965"/>
          <a:ext cx="8229600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Les</a:t>
                      </a:r>
                      <a:r>
                        <a:rPr lang="fr-CA" sz="2000" b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actes pédagogiques et leurs effets</a:t>
                      </a:r>
                      <a:endParaRPr lang="fr-CA" sz="20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</a:tr>
            </a:tbl>
          </a:graphicData>
        </a:graphic>
      </p:graphicFrame>
      <p:sp>
        <p:nvSpPr>
          <p:cNvPr id="5" name="Titre 1"/>
          <p:cNvSpPr txBox="1">
            <a:spLocks/>
          </p:cNvSpPr>
          <p:nvPr/>
        </p:nvSpPr>
        <p:spPr>
          <a:xfrm>
            <a:off x="457200" y="1124744"/>
            <a:ext cx="8229600" cy="4822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2800" dirty="0" smtClean="0">
                <a:solidFill>
                  <a:srgbClr val="007CAF"/>
                </a:solidFill>
              </a:rPr>
              <a:t>1.</a:t>
            </a:r>
            <a:r>
              <a:rPr lang="fr-FR" sz="2800" dirty="0" smtClean="0">
                <a:solidFill>
                  <a:srgbClr val="007CAF"/>
                </a:solidFill>
              </a:rPr>
              <a:t>Concevoir et élaborer des cours menant à la réussite</a:t>
            </a:r>
            <a:endParaRPr lang="fr-CA" sz="2800" dirty="0">
              <a:solidFill>
                <a:srgbClr val="007CAF"/>
              </a:solidFill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8327704"/>
              </p:ext>
            </p:extLst>
          </p:nvPr>
        </p:nvGraphicFramePr>
        <p:xfrm>
          <a:off x="457200" y="2291220"/>
          <a:ext cx="8229600" cy="32260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177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600" b="1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Les actes</a:t>
                      </a:r>
                      <a:endParaRPr lang="fr-CA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600" b="1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Les effets favorables</a:t>
                      </a:r>
                      <a:endParaRPr lang="fr-CA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08112">
                <a:tc>
                  <a:txBody>
                    <a:bodyPr/>
                    <a:lstStyle/>
                    <a:p>
                      <a:pPr marL="171450" marR="0" indent="-1714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Formulation d’attentes, exigences élevées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Représentation claire de la réussite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Reconnaissance de l’intérêt de l’atteinte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marR="0" indent="-1714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Engagement; 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Perspective de développement;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Prise en charge; 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Persévérance.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08112">
                <a:tc>
                  <a:txBody>
                    <a:bodyPr/>
                    <a:lstStyle/>
                    <a:p>
                      <a:pPr marL="171450" marR="0" indent="-1714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Planification à rebours d’un cours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Structure fondée sur changements, défis, écueils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Adhésion des étudiants au </a:t>
                      </a:r>
                      <a:r>
                        <a:rPr lang="fr-FR" sz="14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plan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marR="0" indent="-1714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Motivation, efforts, persévérance;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Temps dévolu à l’apprentissage;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Réussites, utilisation profitable des erreurs;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Confiance en soi, sentiment </a:t>
                      </a:r>
                      <a:r>
                        <a:rPr lang="fr-FR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d’auto efficacité</a:t>
                      </a:r>
                      <a:r>
                        <a:rPr lang="fr-F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.</a:t>
                      </a:r>
                      <a:endParaRPr lang="fr-CA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92088">
                <a:tc>
                  <a:txBody>
                    <a:bodyPr/>
                    <a:lstStyle/>
                    <a:p>
                      <a:pPr marL="171450" marR="0" indent="-1714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Recours aux phases </a:t>
                      </a: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menant à la compétence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Emploi de structurants (énoncés, idées phares)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Mise en pratique espacée, étalée et imbriquée 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marR="0" indent="-1714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Apprentissage en profondeur;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Intégration et transfert;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Degré d’atteinte de la cible.</a:t>
                      </a:r>
                      <a:endParaRPr lang="fr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905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447328"/>
          </a:xfrm>
        </p:spPr>
        <p:txBody>
          <a:bodyPr>
            <a:noAutofit/>
          </a:bodyPr>
          <a:lstStyle/>
          <a:p>
            <a:r>
              <a:rPr lang="fr-CA" dirty="0" smtClean="0">
                <a:solidFill>
                  <a:srgbClr val="007CAF"/>
                </a:solidFill>
              </a:rPr>
              <a:t>Les rôles</a:t>
            </a:r>
            <a:endParaRPr lang="fr-CA" dirty="0">
              <a:solidFill>
                <a:srgbClr val="007CAF"/>
              </a:solidFill>
            </a:endParaRPr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2443702656"/>
              </p:ext>
            </p:extLst>
          </p:nvPr>
        </p:nvGraphicFramePr>
        <p:xfrm>
          <a:off x="611560" y="2996952"/>
          <a:ext cx="7776864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Espace réservé du conten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8723734"/>
              </p:ext>
            </p:extLst>
          </p:nvPr>
        </p:nvGraphicFramePr>
        <p:xfrm>
          <a:off x="385192" y="2020211"/>
          <a:ext cx="8229600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Stimuler</a:t>
                      </a:r>
                    </a:p>
                    <a:p>
                      <a:pPr algn="ctr"/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l’engagement</a:t>
                      </a:r>
                      <a:endParaRPr lang="fr-CA" sz="20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Provoquer</a:t>
                      </a:r>
                      <a:r>
                        <a:rPr lang="fr-CA" sz="2000" b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l’apprentissage</a:t>
                      </a:r>
                      <a:endParaRPr lang="fr-CA" sz="20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0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Entraîner vers l’atteinte de la cible</a:t>
                      </a:r>
                      <a:endParaRPr lang="fr-CA" sz="20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 anchorCtr="1">
                    <a:noFill/>
                  </a:tcPr>
                </a:tc>
              </a:tr>
            </a:tbl>
          </a:graphicData>
        </a:graphic>
      </p:graphicFrame>
      <p:sp>
        <p:nvSpPr>
          <p:cNvPr id="5" name="Titre 1"/>
          <p:cNvSpPr txBox="1">
            <a:spLocks/>
          </p:cNvSpPr>
          <p:nvPr/>
        </p:nvSpPr>
        <p:spPr>
          <a:xfrm>
            <a:off x="457200" y="1124744"/>
            <a:ext cx="8229600" cy="4822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2800" dirty="0" smtClean="0">
                <a:solidFill>
                  <a:srgbClr val="007CAF"/>
                </a:solidFill>
              </a:rPr>
              <a:t>2. Orchestrer et animer l’apprentissage</a:t>
            </a:r>
            <a:endParaRPr lang="fr-CA" sz="2800" dirty="0">
              <a:solidFill>
                <a:srgbClr val="007CA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47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té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té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47226620124A45B495122CC6F15B77" ma:contentTypeVersion="18" ma:contentTypeDescription="Crée un document." ma:contentTypeScope="" ma:versionID="ff71df6609a1472de8ceefa6eb4406b5">
  <xsd:schema xmlns:xsd="http://www.w3.org/2001/XMLSchema" xmlns:xs="http://www.w3.org/2001/XMLSchema" xmlns:p="http://schemas.microsoft.com/office/2006/metadata/properties" xmlns:ns2="54036dab-089a-47ef-864c-769806c6b291" xmlns:ns3="d59f75f7-c21d-46e7-b936-400128610902" targetNamespace="http://schemas.microsoft.com/office/2006/metadata/properties" ma:root="true" ma:fieldsID="160b8ffc944393060d1de015d6fbd114" ns2:_="" ns3:_="">
    <xsd:import namespace="54036dab-089a-47ef-864c-769806c6b291"/>
    <xsd:import namespace="d59f75f7-c21d-46e7-b936-4001286109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6dab-089a-47ef-864c-769806c6b2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alises d’images" ma:readOnly="false" ma:fieldId="{5cf76f15-5ced-4ddc-b409-7134ff3c332f}" ma:taxonomyMulti="true" ma:sspId="c6f0fb37-fd87-44bd-abce-dbf26d81b0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9f75f7-c21d-46e7-b936-40012861090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a4ce9588-7119-4081-8371-5c3d39c6bb9d}" ma:internalName="TaxCatchAll" ma:showField="CatchAllData" ma:web="d59f75f7-c21d-46e7-b936-4001286109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9f75f7-c21d-46e7-b936-400128610902" xsi:nil="true"/>
    <lcf76f155ced4ddcb4097134ff3c332f xmlns="54036dab-089a-47ef-864c-769806c6b29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6FCEFB7-0D5C-443A-922C-2F679624B838}"/>
</file>

<file path=customXml/itemProps2.xml><?xml version="1.0" encoding="utf-8"?>
<ds:datastoreItem xmlns:ds="http://schemas.openxmlformats.org/officeDocument/2006/customXml" ds:itemID="{CF5A79BE-A192-4FA8-86FC-395BDCE0F267}"/>
</file>

<file path=customXml/itemProps3.xml><?xml version="1.0" encoding="utf-8"?>
<ds:datastoreItem xmlns:ds="http://schemas.openxmlformats.org/officeDocument/2006/customXml" ds:itemID="{93DB1A06-A8C7-43AB-AD26-6B6DA05F15B3}"/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11126</TotalTime>
  <Words>1161</Words>
  <Application>Microsoft Office PowerPoint</Application>
  <PresentationFormat>Affichage à l'écran (4:3)</PresentationFormat>
  <Paragraphs>252</Paragraphs>
  <Slides>17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Clarté</vt:lpstr>
      <vt:lpstr>Stratégies pédagogiques favorisant la réussite, par où commencer? </vt:lpstr>
      <vt:lpstr>Une série de six webinaires</vt:lpstr>
      <vt:lpstr>Présentation PowerPoint</vt:lpstr>
      <vt:lpstr>Ce qui, en enseignement, peut favoriser</vt:lpstr>
      <vt:lpstr>Les ressources de l’étudiant et le  « Growth Mindset »</vt:lpstr>
      <vt:lpstr>Cinq (5) rôles clés de l’enseignant</vt:lpstr>
      <vt:lpstr>Les rôles</vt:lpstr>
      <vt:lpstr>Les rôles</vt:lpstr>
      <vt:lpstr>Les rôles</vt:lpstr>
      <vt:lpstr>Les rôles</vt:lpstr>
      <vt:lpstr>Les rôles</vt:lpstr>
      <vt:lpstr>Les rôles</vt:lpstr>
      <vt:lpstr>Les rôles</vt:lpstr>
      <vt:lpstr>Les rôles</vt:lpstr>
      <vt:lpstr>Les rôles</vt:lpstr>
      <vt:lpstr>Les rôles</vt:lpstr>
      <vt:lpstr>Enseignement, programme d’études et approche programme</vt:lpstr>
    </vt:vector>
  </TitlesOfParts>
  <Company>Université du Québec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Catherine Roy-Boulanger</dc:creator>
  <cp:lastModifiedBy>Utilisateur</cp:lastModifiedBy>
  <cp:revision>155</cp:revision>
  <cp:lastPrinted>2015-06-10T12:54:16Z</cp:lastPrinted>
  <dcterms:created xsi:type="dcterms:W3CDTF">2014-02-10T16:02:18Z</dcterms:created>
  <dcterms:modified xsi:type="dcterms:W3CDTF">2022-12-13T00:44:09Z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0x0101004447226620124A45B495122CC6F15B77</vt:lpwstr>
  </property>
</Properties>
</file>